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3" r:id="rId8"/>
    <p:sldId id="262"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60"/>
  </p:normalViewPr>
  <p:slideViewPr>
    <p:cSldViewPr snapToGrid="0">
      <p:cViewPr varScale="1">
        <p:scale>
          <a:sx n="96" d="100"/>
          <a:sy n="96" d="100"/>
        </p:scale>
        <p:origin x="96"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079FE9-5E54-49C3-85C5-A10E8962F525}" type="datetimeFigureOut">
              <a:rPr lang="en-US" smtClean="0"/>
              <a:t>10/7/2022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CDC1C3-693F-4628-BFA5-D4B75CC89B55}" type="slidenum">
              <a:rPr lang="en-US" smtClean="0"/>
              <a:t>‹#›</a:t>
            </a:fld>
            <a:endParaRPr lang="en-US"/>
          </a:p>
        </p:txBody>
      </p:sp>
    </p:spTree>
    <p:extLst>
      <p:ext uri="{BB962C8B-B14F-4D97-AF65-F5344CB8AC3E}">
        <p14:creationId xmlns:p14="http://schemas.microsoft.com/office/powerpoint/2010/main" val="2183544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r>
              <a:rPr lang="en-US" dirty="0"/>
              <a:t>1. Examined for formula accuracy 10/7/22. </a:t>
            </a:r>
            <a:r>
              <a:rPr lang="en-US"/>
              <a:t>JK</a:t>
            </a:r>
          </a:p>
        </p:txBody>
      </p:sp>
      <p:sp>
        <p:nvSpPr>
          <p:cNvPr id="4" name="Slide Number Placeholder 3"/>
          <p:cNvSpPr>
            <a:spLocks noGrp="1"/>
          </p:cNvSpPr>
          <p:nvPr>
            <p:ph type="sldNum" sz="quarter" idx="5"/>
          </p:nvPr>
        </p:nvSpPr>
        <p:spPr/>
        <p:txBody>
          <a:bodyPr/>
          <a:lstStyle/>
          <a:p>
            <a:fld id="{27CDC1C3-693F-4628-BFA5-D4B75CC89B55}" type="slidenum">
              <a:rPr lang="en-US" smtClean="0"/>
              <a:t>1</a:t>
            </a:fld>
            <a:endParaRPr lang="en-US"/>
          </a:p>
        </p:txBody>
      </p:sp>
    </p:spTree>
    <p:extLst>
      <p:ext uri="{BB962C8B-B14F-4D97-AF65-F5344CB8AC3E}">
        <p14:creationId xmlns:p14="http://schemas.microsoft.com/office/powerpoint/2010/main" val="173678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48AAA9-30FF-4631-A44E-3CAE17B51690}"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0C94B9-198A-4049-8E28-79EE49364BB5}" type="slidenum">
              <a:rPr lang="en-US" smtClean="0"/>
              <a:t>‹#›</a:t>
            </a:fld>
            <a:endParaRPr lang="en-US"/>
          </a:p>
        </p:txBody>
      </p:sp>
    </p:spTree>
    <p:extLst>
      <p:ext uri="{BB962C8B-B14F-4D97-AF65-F5344CB8AC3E}">
        <p14:creationId xmlns:p14="http://schemas.microsoft.com/office/powerpoint/2010/main" val="1719976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8AAA9-30FF-4631-A44E-3CAE17B51690}"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0C94B9-198A-4049-8E28-79EE49364BB5}" type="slidenum">
              <a:rPr lang="en-US" smtClean="0"/>
              <a:t>‹#›</a:t>
            </a:fld>
            <a:endParaRPr lang="en-US"/>
          </a:p>
        </p:txBody>
      </p:sp>
    </p:spTree>
    <p:extLst>
      <p:ext uri="{BB962C8B-B14F-4D97-AF65-F5344CB8AC3E}">
        <p14:creationId xmlns:p14="http://schemas.microsoft.com/office/powerpoint/2010/main" val="2324507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8AAA9-30FF-4631-A44E-3CAE17B51690}"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0C94B9-198A-4049-8E28-79EE49364BB5}" type="slidenum">
              <a:rPr lang="en-US" smtClean="0"/>
              <a:t>‹#›</a:t>
            </a:fld>
            <a:endParaRPr lang="en-US"/>
          </a:p>
        </p:txBody>
      </p:sp>
    </p:spTree>
    <p:extLst>
      <p:ext uri="{BB962C8B-B14F-4D97-AF65-F5344CB8AC3E}">
        <p14:creationId xmlns:p14="http://schemas.microsoft.com/office/powerpoint/2010/main" val="4050184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8AAA9-30FF-4631-A44E-3CAE17B51690}"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0C94B9-198A-4049-8E28-79EE49364BB5}" type="slidenum">
              <a:rPr lang="en-US" smtClean="0"/>
              <a:t>‹#›</a:t>
            </a:fld>
            <a:endParaRPr lang="en-US"/>
          </a:p>
        </p:txBody>
      </p:sp>
    </p:spTree>
    <p:extLst>
      <p:ext uri="{BB962C8B-B14F-4D97-AF65-F5344CB8AC3E}">
        <p14:creationId xmlns:p14="http://schemas.microsoft.com/office/powerpoint/2010/main" val="241663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8AAA9-30FF-4631-A44E-3CAE17B51690}"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0C94B9-198A-4049-8E28-79EE49364BB5}" type="slidenum">
              <a:rPr lang="en-US" smtClean="0"/>
              <a:t>‹#›</a:t>
            </a:fld>
            <a:endParaRPr lang="en-US"/>
          </a:p>
        </p:txBody>
      </p:sp>
    </p:spTree>
    <p:extLst>
      <p:ext uri="{BB962C8B-B14F-4D97-AF65-F5344CB8AC3E}">
        <p14:creationId xmlns:p14="http://schemas.microsoft.com/office/powerpoint/2010/main" val="172733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48AAA9-30FF-4631-A44E-3CAE17B51690}"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0C94B9-198A-4049-8E28-79EE49364BB5}" type="slidenum">
              <a:rPr lang="en-US" smtClean="0"/>
              <a:t>‹#›</a:t>
            </a:fld>
            <a:endParaRPr lang="en-US"/>
          </a:p>
        </p:txBody>
      </p:sp>
    </p:spTree>
    <p:extLst>
      <p:ext uri="{BB962C8B-B14F-4D97-AF65-F5344CB8AC3E}">
        <p14:creationId xmlns:p14="http://schemas.microsoft.com/office/powerpoint/2010/main" val="1293578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48AAA9-30FF-4631-A44E-3CAE17B51690}" type="datetimeFigureOut">
              <a:rPr lang="en-US" smtClean="0"/>
              <a:t>10/7/2022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0C94B9-198A-4049-8E28-79EE49364BB5}" type="slidenum">
              <a:rPr lang="en-US" smtClean="0"/>
              <a:t>‹#›</a:t>
            </a:fld>
            <a:endParaRPr lang="en-US"/>
          </a:p>
        </p:txBody>
      </p:sp>
    </p:spTree>
    <p:extLst>
      <p:ext uri="{BB962C8B-B14F-4D97-AF65-F5344CB8AC3E}">
        <p14:creationId xmlns:p14="http://schemas.microsoft.com/office/powerpoint/2010/main" val="212805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48AAA9-30FF-4631-A44E-3CAE17B51690}" type="datetimeFigureOut">
              <a:rPr lang="en-US" smtClean="0"/>
              <a:t>10/7/2022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0C94B9-198A-4049-8E28-79EE49364BB5}" type="slidenum">
              <a:rPr lang="en-US" smtClean="0"/>
              <a:t>‹#›</a:t>
            </a:fld>
            <a:endParaRPr lang="en-US"/>
          </a:p>
        </p:txBody>
      </p:sp>
    </p:spTree>
    <p:extLst>
      <p:ext uri="{BB962C8B-B14F-4D97-AF65-F5344CB8AC3E}">
        <p14:creationId xmlns:p14="http://schemas.microsoft.com/office/powerpoint/2010/main" val="2908921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8AAA9-30FF-4631-A44E-3CAE17B51690}" type="datetimeFigureOut">
              <a:rPr lang="en-US" smtClean="0"/>
              <a:t>10/7/2022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0C94B9-198A-4049-8E28-79EE49364BB5}" type="slidenum">
              <a:rPr lang="en-US" smtClean="0"/>
              <a:t>‹#›</a:t>
            </a:fld>
            <a:endParaRPr lang="en-US"/>
          </a:p>
        </p:txBody>
      </p:sp>
    </p:spTree>
    <p:extLst>
      <p:ext uri="{BB962C8B-B14F-4D97-AF65-F5344CB8AC3E}">
        <p14:creationId xmlns:p14="http://schemas.microsoft.com/office/powerpoint/2010/main" val="4119706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48AAA9-30FF-4631-A44E-3CAE17B51690}"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0C94B9-198A-4049-8E28-79EE49364BB5}" type="slidenum">
              <a:rPr lang="en-US" smtClean="0"/>
              <a:t>‹#›</a:t>
            </a:fld>
            <a:endParaRPr lang="en-US"/>
          </a:p>
        </p:txBody>
      </p:sp>
    </p:spTree>
    <p:extLst>
      <p:ext uri="{BB962C8B-B14F-4D97-AF65-F5344CB8AC3E}">
        <p14:creationId xmlns:p14="http://schemas.microsoft.com/office/powerpoint/2010/main" val="3781994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48AAA9-30FF-4631-A44E-3CAE17B51690}"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0C94B9-198A-4049-8E28-79EE49364BB5}" type="slidenum">
              <a:rPr lang="en-US" smtClean="0"/>
              <a:t>‹#›</a:t>
            </a:fld>
            <a:endParaRPr lang="en-US"/>
          </a:p>
        </p:txBody>
      </p:sp>
    </p:spTree>
    <p:extLst>
      <p:ext uri="{BB962C8B-B14F-4D97-AF65-F5344CB8AC3E}">
        <p14:creationId xmlns:p14="http://schemas.microsoft.com/office/powerpoint/2010/main" val="3682242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48AAA9-30FF-4631-A44E-3CAE17B51690}" type="datetimeFigureOut">
              <a:rPr lang="en-US" smtClean="0"/>
              <a:t>10/7/2022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0C94B9-198A-4049-8E28-79EE49364BB5}" type="slidenum">
              <a:rPr lang="en-US" smtClean="0"/>
              <a:t>‹#›</a:t>
            </a:fld>
            <a:endParaRPr lang="en-US"/>
          </a:p>
        </p:txBody>
      </p:sp>
    </p:spTree>
    <p:extLst>
      <p:ext uri="{BB962C8B-B14F-4D97-AF65-F5344CB8AC3E}">
        <p14:creationId xmlns:p14="http://schemas.microsoft.com/office/powerpoint/2010/main" val="174591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oleObject" Target="../embeddings/oleObject15.bin"/><Relationship Id="rId1" Type="http://schemas.openxmlformats.org/officeDocument/2006/relationships/slideLayout" Target="../slideLayouts/slideLayout7.xml"/><Relationship Id="rId5" Type="http://schemas.openxmlformats.org/officeDocument/2006/relationships/image" Target="../media/image16.wmf"/><Relationship Id="rId4" Type="http://schemas.openxmlformats.org/officeDocument/2006/relationships/oleObject" Target="../embeddings/oleObject16.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image" Target="../media/image17.wmf"/><Relationship Id="rId7" Type="http://schemas.openxmlformats.org/officeDocument/2006/relationships/image" Target="../media/image19.wmf"/><Relationship Id="rId2" Type="http://schemas.openxmlformats.org/officeDocument/2006/relationships/oleObject" Target="../embeddings/oleObject17.bin"/><Relationship Id="rId1" Type="http://schemas.openxmlformats.org/officeDocument/2006/relationships/slideLayout" Target="../slideLayouts/slideLayout7.xml"/><Relationship Id="rId6" Type="http://schemas.openxmlformats.org/officeDocument/2006/relationships/oleObject" Target="../embeddings/oleObject19.bin"/><Relationship Id="rId5" Type="http://schemas.openxmlformats.org/officeDocument/2006/relationships/image" Target="../media/image18.wmf"/><Relationship Id="rId4" Type="http://schemas.openxmlformats.org/officeDocument/2006/relationships/oleObject" Target="../embeddings/oleObject18.bin"/><Relationship Id="rId9" Type="http://schemas.openxmlformats.org/officeDocument/2006/relationships/image" Target="../media/image20.wmf"/></Relationships>
</file>

<file path=ppt/slides/_rels/slide12.xml.rels><?xml version="1.0" encoding="UTF-8" standalone="yes"?>
<Relationships xmlns="http://schemas.openxmlformats.org/package/2006/relationships"><Relationship Id="rId3" Type="http://schemas.openxmlformats.org/officeDocument/2006/relationships/image" Target="../media/image21.wmf"/><Relationship Id="rId7" Type="http://schemas.openxmlformats.org/officeDocument/2006/relationships/image" Target="../media/image23.wmf"/><Relationship Id="rId2" Type="http://schemas.openxmlformats.org/officeDocument/2006/relationships/oleObject" Target="../embeddings/oleObject21.bin"/><Relationship Id="rId1" Type="http://schemas.openxmlformats.org/officeDocument/2006/relationships/slideLayout" Target="../slideLayouts/slideLayout7.xml"/><Relationship Id="rId6" Type="http://schemas.openxmlformats.org/officeDocument/2006/relationships/oleObject" Target="../embeddings/oleObject23.bin"/><Relationship Id="rId5" Type="http://schemas.openxmlformats.org/officeDocument/2006/relationships/image" Target="../media/image22.wmf"/><Relationship Id="rId4" Type="http://schemas.openxmlformats.org/officeDocument/2006/relationships/oleObject" Target="../embeddings/oleObject22.bin"/></Relationships>
</file>

<file path=ppt/slides/_rels/slide13.xml.rels><?xml version="1.0" encoding="UTF-8" standalone="yes"?>
<Relationships xmlns="http://schemas.openxmlformats.org/package/2006/relationships"><Relationship Id="rId3" Type="http://schemas.openxmlformats.org/officeDocument/2006/relationships/image" Target="../media/image24.wmf"/><Relationship Id="rId7" Type="http://schemas.openxmlformats.org/officeDocument/2006/relationships/image" Target="../media/image26.wmf"/><Relationship Id="rId2" Type="http://schemas.openxmlformats.org/officeDocument/2006/relationships/oleObject" Target="../embeddings/oleObject24.bin"/><Relationship Id="rId1" Type="http://schemas.openxmlformats.org/officeDocument/2006/relationships/slideLayout" Target="../slideLayouts/slideLayout7.xml"/><Relationship Id="rId6" Type="http://schemas.openxmlformats.org/officeDocument/2006/relationships/oleObject" Target="../embeddings/oleObject26.bin"/><Relationship Id="rId5" Type="http://schemas.openxmlformats.org/officeDocument/2006/relationships/image" Target="../media/image25.wmf"/><Relationship Id="rId4" Type="http://schemas.openxmlformats.org/officeDocument/2006/relationships/oleObject" Target="../embeddings/oleObject25.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image" Target="../media/image1.wmf"/><Relationship Id="rId7" Type="http://schemas.openxmlformats.org/officeDocument/2006/relationships/image" Target="../media/image28.wmf"/><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oleObject" Target="../embeddings/oleObject28.bin"/><Relationship Id="rId11" Type="http://schemas.openxmlformats.org/officeDocument/2006/relationships/image" Target="../media/image30.wmf"/><Relationship Id="rId5" Type="http://schemas.openxmlformats.org/officeDocument/2006/relationships/image" Target="../media/image27.wmf"/><Relationship Id="rId10" Type="http://schemas.openxmlformats.org/officeDocument/2006/relationships/oleObject" Target="../embeddings/oleObject30.bin"/><Relationship Id="rId4" Type="http://schemas.openxmlformats.org/officeDocument/2006/relationships/oleObject" Target="../embeddings/oleObject27.bin"/><Relationship Id="rId9" Type="http://schemas.openxmlformats.org/officeDocument/2006/relationships/image" Target="../media/image29.wmf"/></Relationships>
</file>

<file path=ppt/slides/_rels/slide15.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oleObject" Target="../embeddings/oleObject31.bin"/><Relationship Id="rId1" Type="http://schemas.openxmlformats.org/officeDocument/2006/relationships/slideLayout" Target="../slideLayouts/slideLayout7.xml"/><Relationship Id="rId5" Type="http://schemas.openxmlformats.org/officeDocument/2006/relationships/image" Target="../media/image32.wmf"/><Relationship Id="rId4" Type="http://schemas.openxmlformats.org/officeDocument/2006/relationships/oleObject" Target="../embeddings/oleObject32.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image" Target="../media/image33.wmf"/><Relationship Id="rId7" Type="http://schemas.openxmlformats.org/officeDocument/2006/relationships/image" Target="../media/image35.wmf"/><Relationship Id="rId2" Type="http://schemas.openxmlformats.org/officeDocument/2006/relationships/oleObject" Target="../embeddings/oleObject33.bin"/><Relationship Id="rId1" Type="http://schemas.openxmlformats.org/officeDocument/2006/relationships/slideLayout" Target="../slideLayouts/slideLayout7.xml"/><Relationship Id="rId6" Type="http://schemas.openxmlformats.org/officeDocument/2006/relationships/oleObject" Target="../embeddings/oleObject35.bin"/><Relationship Id="rId5" Type="http://schemas.openxmlformats.org/officeDocument/2006/relationships/image" Target="../media/image34.wmf"/><Relationship Id="rId4" Type="http://schemas.openxmlformats.org/officeDocument/2006/relationships/oleObject" Target="../embeddings/oleObject34.bin"/><Relationship Id="rId9" Type="http://schemas.openxmlformats.org/officeDocument/2006/relationships/image" Target="../media/image36.wmf"/></Relationships>
</file>

<file path=ppt/slides/_rels/slide17.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2.bin"/><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image" Target="../media/image4.wmf"/><Relationship Id="rId7" Type="http://schemas.openxmlformats.org/officeDocument/2006/relationships/image" Target="../media/image6.wmf"/><Relationship Id="rId2" Type="http://schemas.openxmlformats.org/officeDocument/2006/relationships/oleObject" Target="../embeddings/oleObject4.bin"/><Relationship Id="rId1" Type="http://schemas.openxmlformats.org/officeDocument/2006/relationships/slideLayout" Target="../slideLayouts/slideLayout2.xml"/><Relationship Id="rId6" Type="http://schemas.openxmlformats.org/officeDocument/2006/relationships/oleObject" Target="../embeddings/oleObject6.bin"/><Relationship Id="rId5" Type="http://schemas.openxmlformats.org/officeDocument/2006/relationships/image" Target="../media/image5.wmf"/><Relationship Id="rId4" Type="http://schemas.openxmlformats.org/officeDocument/2006/relationships/oleObject" Target="../embeddings/oleObject5.bin"/><Relationship Id="rId9" Type="http://schemas.openxmlformats.org/officeDocument/2006/relationships/image" Target="../media/image7.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8.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9.bin"/><Relationship Id="rId1" Type="http://schemas.openxmlformats.org/officeDocument/2006/relationships/slideLayout" Target="../slideLayouts/slideLayout2.xml"/><Relationship Id="rId5" Type="http://schemas.openxmlformats.org/officeDocument/2006/relationships/image" Target="../media/image10.wmf"/><Relationship Id="rId4" Type="http://schemas.openxmlformats.org/officeDocument/2006/relationships/oleObject" Target="../embeddings/oleObject10.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image" Target="../media/image11.wmf"/><Relationship Id="rId7" Type="http://schemas.openxmlformats.org/officeDocument/2006/relationships/image" Target="../media/image13.wmf"/><Relationship Id="rId2" Type="http://schemas.openxmlformats.org/officeDocument/2006/relationships/oleObject" Target="../embeddings/oleObject11.bin"/><Relationship Id="rId1" Type="http://schemas.openxmlformats.org/officeDocument/2006/relationships/slideLayout" Target="../slideLayouts/slideLayout7.xml"/><Relationship Id="rId6" Type="http://schemas.openxmlformats.org/officeDocument/2006/relationships/oleObject" Target="../embeddings/oleObject13.bin"/><Relationship Id="rId5" Type="http://schemas.openxmlformats.org/officeDocument/2006/relationships/image" Target="../media/image12.wmf"/><Relationship Id="rId4" Type="http://schemas.openxmlformats.org/officeDocument/2006/relationships/oleObject" Target="../embeddings/oleObject12.bin"/><Relationship Id="rId9" Type="http://schemas.openxmlformats.org/officeDocument/2006/relationships/image" Target="../media/image1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500C0-91A9-2611-9AAA-6E22D78AC22E}"/>
              </a:ext>
            </a:extLst>
          </p:cNvPr>
          <p:cNvSpPr>
            <a:spLocks noGrp="1"/>
          </p:cNvSpPr>
          <p:nvPr>
            <p:ph type="ctrTitle"/>
          </p:nvPr>
        </p:nvSpPr>
        <p:spPr>
          <a:xfrm>
            <a:off x="1364973" y="2235925"/>
            <a:ext cx="9144000" cy="2386150"/>
          </a:xfrm>
        </p:spPr>
        <p:txBody>
          <a:bodyPr>
            <a:normAutofit fontScale="90000"/>
          </a:bodyPr>
          <a:lstStyle/>
          <a:p>
            <a:pPr>
              <a:lnSpc>
                <a:spcPct val="150000"/>
              </a:lnSpc>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Electrical Induction Based on Andre Ampère’s Law</a:t>
            </a:r>
            <a:b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b="1" dirty="0">
                <a:latin typeface="Times New Roman" panose="02020603050405020304" pitchFamily="18" charset="0"/>
              </a:rPr>
              <a:t>Toward Einsteinian Electrodynamics</a:t>
            </a:r>
            <a:br>
              <a:rPr lang="en-US" sz="800" dirty="0">
                <a:latin typeface="Times New Roman" panose="02020603050405020304" pitchFamily="18" charset="0"/>
              </a:rPr>
            </a:br>
            <a:br>
              <a:rPr lang="en-US" sz="1800" b="1" dirty="0">
                <a:effectLst/>
                <a:latin typeface="Times New Roman" panose="02020603050405020304" pitchFamily="18" charset="0"/>
                <a:ea typeface="Times New Roman" panose="02020603050405020304" pitchFamily="18" charset="0"/>
              </a:rPr>
            </a:b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C351912B-86D5-840E-4601-D52E42CB0346}"/>
              </a:ext>
            </a:extLst>
          </p:cNvPr>
          <p:cNvSpPr>
            <a:spLocks noGrp="1"/>
          </p:cNvSpPr>
          <p:nvPr>
            <p:ph type="subTitle" idx="1"/>
          </p:nvPr>
        </p:nvSpPr>
        <p:spPr>
          <a:xfrm>
            <a:off x="1166191" y="3642174"/>
            <a:ext cx="9144000" cy="1655762"/>
          </a:xfrm>
        </p:spPr>
        <p:txBody>
          <a:bodyPr/>
          <a:lstStyle/>
          <a:p>
            <a:r>
              <a:rPr lang="en-US" dirty="0">
                <a:latin typeface="Times New Roman" panose="02020603050405020304" pitchFamily="18" charset="0"/>
              </a:rPr>
              <a:t>By James </a:t>
            </a:r>
            <a:r>
              <a:rPr lang="en-US" dirty="0" err="1">
                <a:latin typeface="Times New Roman" panose="02020603050405020304" pitchFamily="18" charset="0"/>
              </a:rPr>
              <a:t>Keele</a:t>
            </a:r>
            <a:r>
              <a:rPr lang="en-US" dirty="0">
                <a:latin typeface="Times New Roman" panose="02020603050405020304" pitchFamily="18" charset="0"/>
              </a:rPr>
              <a:t>, M.S.E.E.</a:t>
            </a:r>
          </a:p>
          <a:p>
            <a:r>
              <a:rPr lang="en-US" dirty="0">
                <a:latin typeface="Times New Roman" panose="02020603050405020304" pitchFamily="18" charset="0"/>
              </a:rPr>
              <a:t>September 26, 2022</a:t>
            </a:r>
          </a:p>
        </p:txBody>
      </p:sp>
    </p:spTree>
    <p:extLst>
      <p:ext uri="{BB962C8B-B14F-4D97-AF65-F5344CB8AC3E}">
        <p14:creationId xmlns:p14="http://schemas.microsoft.com/office/powerpoint/2010/main" val="2814065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DB2FB66-F647-CCA5-E7D0-3298B94A027F}"/>
              </a:ext>
            </a:extLst>
          </p:cNvPr>
          <p:cNvSpPr txBox="1"/>
          <p:nvPr/>
        </p:nvSpPr>
        <p:spPr>
          <a:xfrm>
            <a:off x="874643" y="765313"/>
            <a:ext cx="10197547" cy="954107"/>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2. Induction on a stationary charge with respect to a stationary current element by varying current in the current element.</a:t>
            </a:r>
          </a:p>
        </p:txBody>
      </p:sp>
      <p:sp>
        <p:nvSpPr>
          <p:cNvPr id="10" name="TextBox 9">
            <a:extLst>
              <a:ext uri="{FF2B5EF4-FFF2-40B4-BE49-F238E27FC236}">
                <a16:creationId xmlns:a16="http://schemas.microsoft.com/office/drawing/2014/main" id="{B3A92E38-2C14-6222-6C21-1440760E5D9E}"/>
              </a:ext>
            </a:extLst>
          </p:cNvPr>
          <p:cNvSpPr txBox="1"/>
          <p:nvPr/>
        </p:nvSpPr>
        <p:spPr>
          <a:xfrm>
            <a:off x="693253" y="1795814"/>
            <a:ext cx="10468389" cy="1569660"/>
          </a:xfrm>
          <a:prstGeom prst="rect">
            <a:avLst/>
          </a:prstGeom>
          <a:noFill/>
        </p:spPr>
        <p:txBody>
          <a:bodyPr wrap="square">
            <a:spAutoFit/>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This is the situation where a changing magnetic field induces a voltage on the stationary charge with the distance between the current element and the charge remaining constant. The energy stored in the field between the current element and charge is given by:</a:t>
            </a:r>
            <a:endParaRPr lang="en-US" sz="2400" dirty="0"/>
          </a:p>
        </p:txBody>
      </p:sp>
      <p:sp>
        <p:nvSpPr>
          <p:cNvPr id="11" name="Rectangle 4">
            <a:extLst>
              <a:ext uri="{FF2B5EF4-FFF2-40B4-BE49-F238E27FC236}">
                <a16:creationId xmlns:a16="http://schemas.microsoft.com/office/drawing/2014/main" id="{78F166AF-56F6-F871-D739-72EC9767CBD9}"/>
              </a:ext>
            </a:extLst>
          </p:cNvPr>
          <p:cNvSpPr>
            <a:spLocks noChangeArrowheads="1"/>
          </p:cNvSpPr>
          <p:nvPr/>
        </p:nvSpPr>
        <p:spPr bwMode="auto">
          <a:xfrm flipV="1">
            <a:off x="3975651" y="3578086"/>
            <a:ext cx="1983551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2" name="Object 11">
            <a:extLst>
              <a:ext uri="{FF2B5EF4-FFF2-40B4-BE49-F238E27FC236}">
                <a16:creationId xmlns:a16="http://schemas.microsoft.com/office/drawing/2014/main" id="{AF17572F-B2E3-BECD-65FC-CD77D35B21D2}"/>
              </a:ext>
            </a:extLst>
          </p:cNvPr>
          <p:cNvGraphicFramePr>
            <a:graphicFrameLocks noChangeAspect="1"/>
          </p:cNvGraphicFramePr>
          <p:nvPr>
            <p:extLst>
              <p:ext uri="{D42A27DB-BD31-4B8C-83A1-F6EECF244321}">
                <p14:modId xmlns:p14="http://schemas.microsoft.com/office/powerpoint/2010/main" val="2620339043"/>
              </p:ext>
            </p:extLst>
          </p:nvPr>
        </p:nvGraphicFramePr>
        <p:xfrm>
          <a:off x="3698875" y="3260725"/>
          <a:ext cx="2309813" cy="641350"/>
        </p:xfrm>
        <a:graphic>
          <a:graphicData uri="http://schemas.openxmlformats.org/presentationml/2006/ole">
            <mc:AlternateContent xmlns:mc="http://schemas.openxmlformats.org/markup-compatibility/2006">
              <mc:Choice xmlns:v="urn:schemas-microsoft-com:vml" Requires="v">
                <p:oleObj name="Equation" r:id="rId2" imgW="1168200" imgH="330120" progId="Equation.DSMT4">
                  <p:embed/>
                </p:oleObj>
              </mc:Choice>
              <mc:Fallback>
                <p:oleObj name="Equation" r:id="rId2" imgW="1168200" imgH="330120" progId="Equation.DSMT4">
                  <p:embed/>
                  <p:pic>
                    <p:nvPicPr>
                      <p:cNvPr id="0" name="Object 3"/>
                      <p:cNvPicPr>
                        <a:picLocks noChangeAspect="1" noChangeArrowheads="1"/>
                      </p:cNvPicPr>
                      <p:nvPr/>
                    </p:nvPicPr>
                    <p:blipFill>
                      <a:blip r:embed="rId3"/>
                      <a:srcRect/>
                      <a:stretch>
                        <a:fillRect/>
                      </a:stretch>
                    </p:blipFill>
                    <p:spPr bwMode="auto">
                      <a:xfrm>
                        <a:off x="3698875" y="3260725"/>
                        <a:ext cx="2309813" cy="641350"/>
                      </a:xfrm>
                      <a:prstGeom prst="rect">
                        <a:avLst/>
                      </a:prstGeom>
                      <a:noFill/>
                    </p:spPr>
                  </p:pic>
                </p:oleObj>
              </mc:Fallback>
            </mc:AlternateContent>
          </a:graphicData>
        </a:graphic>
      </p:graphicFrame>
      <p:sp>
        <p:nvSpPr>
          <p:cNvPr id="13" name="Rectangle 6">
            <a:extLst>
              <a:ext uri="{FF2B5EF4-FFF2-40B4-BE49-F238E27FC236}">
                <a16:creationId xmlns:a16="http://schemas.microsoft.com/office/drawing/2014/main" id="{A637CBC2-CDF6-5C88-E43A-E3A6B3B8ADF6}"/>
              </a:ext>
            </a:extLst>
          </p:cNvPr>
          <p:cNvSpPr>
            <a:spLocks noChangeArrowheads="1"/>
          </p:cNvSpPr>
          <p:nvPr/>
        </p:nvSpPr>
        <p:spPr bwMode="auto">
          <a:xfrm flipV="1">
            <a:off x="3654993" y="4400905"/>
            <a:ext cx="2481753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4" name="Object 13">
            <a:extLst>
              <a:ext uri="{FF2B5EF4-FFF2-40B4-BE49-F238E27FC236}">
                <a16:creationId xmlns:a16="http://schemas.microsoft.com/office/drawing/2014/main" id="{F03ED13C-2913-7115-A4A9-E2F2E5622A7F}"/>
              </a:ext>
            </a:extLst>
          </p:cNvPr>
          <p:cNvGraphicFramePr>
            <a:graphicFrameLocks noChangeAspect="1"/>
          </p:cNvGraphicFramePr>
          <p:nvPr>
            <p:extLst>
              <p:ext uri="{D42A27DB-BD31-4B8C-83A1-F6EECF244321}">
                <p14:modId xmlns:p14="http://schemas.microsoft.com/office/powerpoint/2010/main" val="114290513"/>
              </p:ext>
            </p:extLst>
          </p:nvPr>
        </p:nvGraphicFramePr>
        <p:xfrm>
          <a:off x="2916238" y="4227513"/>
          <a:ext cx="4252912" cy="930275"/>
        </p:xfrm>
        <a:graphic>
          <a:graphicData uri="http://schemas.openxmlformats.org/presentationml/2006/ole">
            <mc:AlternateContent xmlns:mc="http://schemas.openxmlformats.org/markup-compatibility/2006">
              <mc:Choice xmlns:v="urn:schemas-microsoft-com:vml" Requires="v">
                <p:oleObj name="Equation" r:id="rId4" imgW="2095200" imgH="457200" progId="Equation.DSMT4">
                  <p:embed/>
                </p:oleObj>
              </mc:Choice>
              <mc:Fallback>
                <p:oleObj name="Equation" r:id="rId4" imgW="2095200" imgH="457200" progId="Equation.DSMT4">
                  <p:embed/>
                  <p:pic>
                    <p:nvPicPr>
                      <p:cNvPr id="0" name="Object 5"/>
                      <p:cNvPicPr>
                        <a:picLocks noChangeAspect="1" noChangeArrowheads="1"/>
                      </p:cNvPicPr>
                      <p:nvPr/>
                    </p:nvPicPr>
                    <p:blipFill>
                      <a:blip r:embed="rId5"/>
                      <a:srcRect/>
                      <a:stretch>
                        <a:fillRect/>
                      </a:stretch>
                    </p:blipFill>
                    <p:spPr bwMode="auto">
                      <a:xfrm>
                        <a:off x="2916238" y="4227513"/>
                        <a:ext cx="4252912" cy="930275"/>
                      </a:xfrm>
                      <a:prstGeom prst="rect">
                        <a:avLst/>
                      </a:prstGeom>
                      <a:noFill/>
                    </p:spPr>
                  </p:pic>
                </p:oleObj>
              </mc:Fallback>
            </mc:AlternateContent>
          </a:graphicData>
        </a:graphic>
      </p:graphicFrame>
    </p:spTree>
    <p:extLst>
      <p:ext uri="{BB962C8B-B14F-4D97-AF65-F5344CB8AC3E}">
        <p14:creationId xmlns:p14="http://schemas.microsoft.com/office/powerpoint/2010/main" val="4210316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2">
            <a:extLst>
              <a:ext uri="{FF2B5EF4-FFF2-40B4-BE49-F238E27FC236}">
                <a16:creationId xmlns:a16="http://schemas.microsoft.com/office/drawing/2014/main" id="{BA14187A-3CA6-E907-5F60-9AC84AC6387B}"/>
              </a:ext>
            </a:extLst>
          </p:cNvPr>
          <p:cNvSpPr>
            <a:spLocks noChangeArrowheads="1"/>
          </p:cNvSpPr>
          <p:nvPr/>
        </p:nvSpPr>
        <p:spPr bwMode="auto">
          <a:xfrm>
            <a:off x="3165384" y="3615712"/>
            <a:ext cx="1228991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graphicFrame>
        <p:nvGraphicFramePr>
          <p:cNvPr id="22" name="Object 21">
            <a:extLst>
              <a:ext uri="{FF2B5EF4-FFF2-40B4-BE49-F238E27FC236}">
                <a16:creationId xmlns:a16="http://schemas.microsoft.com/office/drawing/2014/main" id="{5763F3AD-BC5E-CA81-DD96-677721D50882}"/>
              </a:ext>
            </a:extLst>
          </p:cNvPr>
          <p:cNvGraphicFramePr>
            <a:graphicFrameLocks noChangeAspect="1"/>
          </p:cNvGraphicFramePr>
          <p:nvPr>
            <p:extLst>
              <p:ext uri="{D42A27DB-BD31-4B8C-83A1-F6EECF244321}">
                <p14:modId xmlns:p14="http://schemas.microsoft.com/office/powerpoint/2010/main" val="913202761"/>
              </p:ext>
            </p:extLst>
          </p:nvPr>
        </p:nvGraphicFramePr>
        <p:xfrm>
          <a:off x="2538413" y="3070225"/>
          <a:ext cx="5527675" cy="796925"/>
        </p:xfrm>
        <a:graphic>
          <a:graphicData uri="http://schemas.openxmlformats.org/presentationml/2006/ole">
            <mc:AlternateContent xmlns:mc="http://schemas.openxmlformats.org/markup-compatibility/2006">
              <mc:Choice xmlns:v="urn:schemas-microsoft-com:vml" Requires="v">
                <p:oleObj name="Equation" r:id="rId2" imgW="3035160" imgH="431640" progId="Equation.DSMT4">
                  <p:embed/>
                </p:oleObj>
              </mc:Choice>
              <mc:Fallback>
                <p:oleObj name="Equation" r:id="rId2" imgW="3035160" imgH="431640" progId="Equation.DSMT4">
                  <p:embed/>
                  <p:pic>
                    <p:nvPicPr>
                      <p:cNvPr id="0" name="Object 11"/>
                      <p:cNvPicPr>
                        <a:picLocks noChangeAspect="1" noChangeArrowheads="1"/>
                      </p:cNvPicPr>
                      <p:nvPr/>
                    </p:nvPicPr>
                    <p:blipFill>
                      <a:blip r:embed="rId3"/>
                      <a:srcRect/>
                      <a:stretch>
                        <a:fillRect/>
                      </a:stretch>
                    </p:blipFill>
                    <p:spPr bwMode="auto">
                      <a:xfrm>
                        <a:off x="2538413" y="3070225"/>
                        <a:ext cx="5527675" cy="796925"/>
                      </a:xfrm>
                      <a:prstGeom prst="rect">
                        <a:avLst/>
                      </a:prstGeom>
                      <a:noFill/>
                    </p:spPr>
                  </p:pic>
                </p:oleObj>
              </mc:Fallback>
            </mc:AlternateContent>
          </a:graphicData>
        </a:graphic>
      </p:graphicFrame>
      <p:graphicFrame>
        <p:nvGraphicFramePr>
          <p:cNvPr id="25" name="Object 24">
            <a:extLst>
              <a:ext uri="{FF2B5EF4-FFF2-40B4-BE49-F238E27FC236}">
                <a16:creationId xmlns:a16="http://schemas.microsoft.com/office/drawing/2014/main" id="{60274A89-282B-2653-199E-439B499712B9}"/>
              </a:ext>
            </a:extLst>
          </p:cNvPr>
          <p:cNvGraphicFramePr>
            <a:graphicFrameLocks noChangeAspect="1"/>
          </p:cNvGraphicFramePr>
          <p:nvPr>
            <p:extLst>
              <p:ext uri="{D42A27DB-BD31-4B8C-83A1-F6EECF244321}">
                <p14:modId xmlns:p14="http://schemas.microsoft.com/office/powerpoint/2010/main" val="208396345"/>
              </p:ext>
            </p:extLst>
          </p:nvPr>
        </p:nvGraphicFramePr>
        <p:xfrm>
          <a:off x="2538413" y="4664075"/>
          <a:ext cx="4857750" cy="704850"/>
        </p:xfrm>
        <a:graphic>
          <a:graphicData uri="http://schemas.openxmlformats.org/presentationml/2006/ole">
            <mc:AlternateContent xmlns:mc="http://schemas.openxmlformats.org/markup-compatibility/2006">
              <mc:Choice xmlns:v="urn:schemas-microsoft-com:vml" Requires="v">
                <p:oleObj name="Equation" r:id="rId4" imgW="2997000" imgH="431640" progId="Equation.DSMT4">
                  <p:embed/>
                </p:oleObj>
              </mc:Choice>
              <mc:Fallback>
                <p:oleObj name="Equation" r:id="rId4" imgW="2997000" imgH="431640" progId="Equation.DSMT4">
                  <p:embed/>
                  <p:pic>
                    <p:nvPicPr>
                      <p:cNvPr id="0" name="Object 13"/>
                      <p:cNvPicPr>
                        <a:picLocks noChangeAspect="1" noChangeArrowheads="1"/>
                      </p:cNvPicPr>
                      <p:nvPr/>
                    </p:nvPicPr>
                    <p:blipFill>
                      <a:blip r:embed="rId5"/>
                      <a:srcRect/>
                      <a:stretch>
                        <a:fillRect/>
                      </a:stretch>
                    </p:blipFill>
                    <p:spPr bwMode="auto">
                      <a:xfrm>
                        <a:off x="2538413" y="4664075"/>
                        <a:ext cx="4857750" cy="704850"/>
                      </a:xfrm>
                      <a:prstGeom prst="rect">
                        <a:avLst/>
                      </a:prstGeom>
                      <a:noFill/>
                    </p:spPr>
                  </p:pic>
                </p:oleObj>
              </mc:Fallback>
            </mc:AlternateContent>
          </a:graphicData>
        </a:graphic>
      </p:graphicFrame>
      <p:sp>
        <p:nvSpPr>
          <p:cNvPr id="26" name="Rectangle 16">
            <a:extLst>
              <a:ext uri="{FF2B5EF4-FFF2-40B4-BE49-F238E27FC236}">
                <a16:creationId xmlns:a16="http://schemas.microsoft.com/office/drawing/2014/main" id="{60806E14-307A-D57C-0F1B-A2A1BBFA8AB3}"/>
              </a:ext>
            </a:extLst>
          </p:cNvPr>
          <p:cNvSpPr>
            <a:spLocks noChangeArrowheads="1"/>
          </p:cNvSpPr>
          <p:nvPr/>
        </p:nvSpPr>
        <p:spPr bwMode="auto">
          <a:xfrm>
            <a:off x="1574108" y="3959808"/>
            <a:ext cx="2616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7" name="Rectangle 17">
            <a:extLst>
              <a:ext uri="{FF2B5EF4-FFF2-40B4-BE49-F238E27FC236}">
                <a16:creationId xmlns:a16="http://schemas.microsoft.com/office/drawing/2014/main" id="{8755C4A5-95B0-CD8F-9874-A1E1B3ED7474}"/>
              </a:ext>
            </a:extLst>
          </p:cNvPr>
          <p:cNvSpPr>
            <a:spLocks noChangeArrowheads="1"/>
          </p:cNvSpPr>
          <p:nvPr/>
        </p:nvSpPr>
        <p:spPr bwMode="auto">
          <a:xfrm>
            <a:off x="3489944" y="4095265"/>
            <a:ext cx="8001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8" name="Rectangle 18">
            <a:extLst>
              <a:ext uri="{FF2B5EF4-FFF2-40B4-BE49-F238E27FC236}">
                <a16:creationId xmlns:a16="http://schemas.microsoft.com/office/drawing/2014/main" id="{898A01B2-2150-31AD-8BA5-9C223E04A917}"/>
              </a:ext>
            </a:extLst>
          </p:cNvPr>
          <p:cNvSpPr>
            <a:spLocks noChangeArrowheads="1"/>
          </p:cNvSpPr>
          <p:nvPr/>
        </p:nvSpPr>
        <p:spPr bwMode="auto">
          <a:xfrm>
            <a:off x="6074813" y="4213549"/>
            <a:ext cx="108234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9" name="Rectangle 19">
            <a:extLst>
              <a:ext uri="{FF2B5EF4-FFF2-40B4-BE49-F238E27FC236}">
                <a16:creationId xmlns:a16="http://schemas.microsoft.com/office/drawing/2014/main" id="{8F3B66FD-BA7F-6B69-8FE4-06A97482E0B0}"/>
              </a:ext>
            </a:extLst>
          </p:cNvPr>
          <p:cNvSpPr>
            <a:spLocks noChangeArrowheads="1"/>
          </p:cNvSpPr>
          <p:nvPr/>
        </p:nvSpPr>
        <p:spPr bwMode="auto">
          <a:xfrm>
            <a:off x="2276061" y="5159808"/>
            <a:ext cx="40588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9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11EBDBB1-3C39-126F-6D3C-CCF5A722CEF3}"/>
              </a:ext>
            </a:extLst>
          </p:cNvPr>
          <p:cNvSpPr txBox="1"/>
          <p:nvPr/>
        </p:nvSpPr>
        <p:spPr>
          <a:xfrm>
            <a:off x="626165" y="633412"/>
            <a:ext cx="10962998" cy="954107"/>
          </a:xfrm>
          <a:prstGeom prst="rect">
            <a:avLst/>
          </a:prstGeom>
          <a:noFill/>
        </p:spPr>
        <p:txBody>
          <a:bodyPr wrap="square">
            <a:spAutoFit/>
          </a:bodyPr>
          <a:lstStyle/>
          <a:p>
            <a:pPr algn="ctr"/>
            <a:r>
              <a:rPr lang="en-US" sz="2800" dirty="0">
                <a:latin typeface="Times New Roman" panose="02020603050405020304" pitchFamily="18" charset="0"/>
                <a:cs typeface="Times New Roman" panose="02020603050405020304" pitchFamily="18" charset="0"/>
              </a:rPr>
              <a:t>2. Induction on a stationary charge with respect to a stationary current element by varying current in the current element cont’d.</a:t>
            </a:r>
          </a:p>
        </p:txBody>
      </p:sp>
      <p:graphicFrame>
        <p:nvGraphicFramePr>
          <p:cNvPr id="4" name="Object 3">
            <a:extLst>
              <a:ext uri="{FF2B5EF4-FFF2-40B4-BE49-F238E27FC236}">
                <a16:creationId xmlns:a16="http://schemas.microsoft.com/office/drawing/2014/main" id="{6203E463-84A4-9FCE-F2ED-71A2F184E35B}"/>
              </a:ext>
            </a:extLst>
          </p:cNvPr>
          <p:cNvGraphicFramePr>
            <a:graphicFrameLocks noChangeAspect="1"/>
          </p:cNvGraphicFramePr>
          <p:nvPr>
            <p:extLst>
              <p:ext uri="{D42A27DB-BD31-4B8C-83A1-F6EECF244321}">
                <p14:modId xmlns:p14="http://schemas.microsoft.com/office/powerpoint/2010/main" val="1383566500"/>
              </p:ext>
            </p:extLst>
          </p:nvPr>
        </p:nvGraphicFramePr>
        <p:xfrm>
          <a:off x="1123122" y="1866117"/>
          <a:ext cx="10162697" cy="967876"/>
        </p:xfrm>
        <a:graphic>
          <a:graphicData uri="http://schemas.openxmlformats.org/presentationml/2006/ole">
            <mc:AlternateContent xmlns:mc="http://schemas.openxmlformats.org/markup-compatibility/2006">
              <mc:Choice xmlns:v="urn:schemas-microsoft-com:vml" Requires="v">
                <p:oleObj name="Equation" r:id="rId6" imgW="3466800" imgH="330120" progId="Equation.DSMT4">
                  <p:embed/>
                </p:oleObj>
              </mc:Choice>
              <mc:Fallback>
                <p:oleObj name="Equation" r:id="rId6" imgW="3466800" imgH="330120" progId="Equation.DSMT4">
                  <p:embed/>
                  <p:pic>
                    <p:nvPicPr>
                      <p:cNvPr id="0" name=""/>
                      <p:cNvPicPr/>
                      <p:nvPr/>
                    </p:nvPicPr>
                    <p:blipFill>
                      <a:blip r:embed="rId7"/>
                      <a:stretch>
                        <a:fillRect/>
                      </a:stretch>
                    </p:blipFill>
                    <p:spPr>
                      <a:xfrm>
                        <a:off x="1123122" y="1866117"/>
                        <a:ext cx="10162697" cy="967876"/>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9E9B025D-C6C9-0E7E-F4C9-FDA3189F7A42}"/>
              </a:ext>
            </a:extLst>
          </p:cNvPr>
          <p:cNvGraphicFramePr>
            <a:graphicFrameLocks noChangeAspect="1"/>
          </p:cNvGraphicFramePr>
          <p:nvPr>
            <p:extLst>
              <p:ext uri="{D42A27DB-BD31-4B8C-83A1-F6EECF244321}">
                <p14:modId xmlns:p14="http://schemas.microsoft.com/office/powerpoint/2010/main" val="3683193158"/>
              </p:ext>
            </p:extLst>
          </p:nvPr>
        </p:nvGraphicFramePr>
        <p:xfrm>
          <a:off x="1224992" y="4006269"/>
          <a:ext cx="5330004" cy="497467"/>
        </p:xfrm>
        <a:graphic>
          <a:graphicData uri="http://schemas.openxmlformats.org/presentationml/2006/ole">
            <mc:AlternateContent xmlns:mc="http://schemas.openxmlformats.org/markup-compatibility/2006">
              <mc:Choice xmlns:v="urn:schemas-microsoft-com:vml" Requires="v">
                <p:oleObj name="Equation" r:id="rId8" imgW="1904760" imgH="177480" progId="Equation.DSMT4">
                  <p:embed/>
                </p:oleObj>
              </mc:Choice>
              <mc:Fallback>
                <p:oleObj name="Equation" r:id="rId8" imgW="1904760" imgH="177480" progId="Equation.DSMT4">
                  <p:embed/>
                  <p:pic>
                    <p:nvPicPr>
                      <p:cNvPr id="0" name=""/>
                      <p:cNvPicPr/>
                      <p:nvPr/>
                    </p:nvPicPr>
                    <p:blipFill>
                      <a:blip r:embed="rId9"/>
                      <a:stretch>
                        <a:fillRect/>
                      </a:stretch>
                    </p:blipFill>
                    <p:spPr>
                      <a:xfrm>
                        <a:off x="1224992" y="4006269"/>
                        <a:ext cx="5330004" cy="497467"/>
                      </a:xfrm>
                      <a:prstGeom prst="rect">
                        <a:avLst/>
                      </a:prstGeom>
                    </p:spPr>
                  </p:pic>
                </p:oleObj>
              </mc:Fallback>
            </mc:AlternateContent>
          </a:graphicData>
        </a:graphic>
      </p:graphicFrame>
    </p:spTree>
    <p:extLst>
      <p:ext uri="{BB962C8B-B14F-4D97-AF65-F5344CB8AC3E}">
        <p14:creationId xmlns:p14="http://schemas.microsoft.com/office/powerpoint/2010/main" val="3461402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1F4031-7050-F8F4-AA6E-095F06885A20}"/>
              </a:ext>
            </a:extLst>
          </p:cNvPr>
          <p:cNvSpPr txBox="1"/>
          <p:nvPr/>
        </p:nvSpPr>
        <p:spPr>
          <a:xfrm>
            <a:off x="2166730" y="585027"/>
            <a:ext cx="7891670" cy="954107"/>
          </a:xfrm>
          <a:prstGeom prst="rect">
            <a:avLst/>
          </a:prstGeom>
          <a:noFill/>
        </p:spPr>
        <p:txBody>
          <a:bodyPr wrap="square">
            <a:spAutoFit/>
          </a:bodyPr>
          <a:lstStyle/>
          <a:p>
            <a:pPr marL="0" marR="0" algn="ctr">
              <a:spcBef>
                <a:spcPts val="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3. Induction between a stationary current element and a moving current element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Rectangle 7">
            <a:extLst>
              <a:ext uri="{FF2B5EF4-FFF2-40B4-BE49-F238E27FC236}">
                <a16:creationId xmlns:a16="http://schemas.microsoft.com/office/drawing/2014/main" id="{BE36530A-A8D9-F3A7-2EA1-DB9011D64D7B}"/>
              </a:ext>
            </a:extLst>
          </p:cNvPr>
          <p:cNvSpPr>
            <a:spLocks noChangeArrowheads="1"/>
          </p:cNvSpPr>
          <p:nvPr/>
        </p:nvSpPr>
        <p:spPr bwMode="auto">
          <a:xfrm>
            <a:off x="2317266" y="3892299"/>
            <a:ext cx="4045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82563"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TextBox 10">
            <a:extLst>
              <a:ext uri="{FF2B5EF4-FFF2-40B4-BE49-F238E27FC236}">
                <a16:creationId xmlns:a16="http://schemas.microsoft.com/office/drawing/2014/main" id="{C4C9751B-9A5A-9B4F-9486-94B5EC083772}"/>
              </a:ext>
            </a:extLst>
          </p:cNvPr>
          <p:cNvSpPr txBox="1"/>
          <p:nvPr/>
        </p:nvSpPr>
        <p:spPr>
          <a:xfrm>
            <a:off x="614569" y="2097157"/>
            <a:ext cx="10962861"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Let      be the velocity vector of           </a:t>
            </a:r>
          </a:p>
        </p:txBody>
      </p:sp>
      <p:graphicFrame>
        <p:nvGraphicFramePr>
          <p:cNvPr id="12" name="Object 11">
            <a:extLst>
              <a:ext uri="{FF2B5EF4-FFF2-40B4-BE49-F238E27FC236}">
                <a16:creationId xmlns:a16="http://schemas.microsoft.com/office/drawing/2014/main" id="{58A93E37-59E3-2D48-89F4-391A0191FB70}"/>
              </a:ext>
            </a:extLst>
          </p:cNvPr>
          <p:cNvGraphicFramePr>
            <a:graphicFrameLocks noChangeAspect="1"/>
          </p:cNvGraphicFramePr>
          <p:nvPr>
            <p:extLst>
              <p:ext uri="{D42A27DB-BD31-4B8C-83A1-F6EECF244321}">
                <p14:modId xmlns:p14="http://schemas.microsoft.com/office/powerpoint/2010/main" val="421783100"/>
              </p:ext>
            </p:extLst>
          </p:nvPr>
        </p:nvGraphicFramePr>
        <p:xfrm>
          <a:off x="1159561" y="2097157"/>
          <a:ext cx="404598" cy="566437"/>
        </p:xfrm>
        <a:graphic>
          <a:graphicData uri="http://schemas.openxmlformats.org/presentationml/2006/ole">
            <mc:AlternateContent xmlns:mc="http://schemas.openxmlformats.org/markup-compatibility/2006">
              <mc:Choice xmlns:v="urn:schemas-microsoft-com:vml" Requires="v">
                <p:oleObj name="Equation" r:id="rId2" imgW="126720" imgH="177480" progId="Equation.DSMT4">
                  <p:embed/>
                </p:oleObj>
              </mc:Choice>
              <mc:Fallback>
                <p:oleObj name="Equation" r:id="rId2" imgW="126720" imgH="177480" progId="Equation.DSMT4">
                  <p:embed/>
                  <p:pic>
                    <p:nvPicPr>
                      <p:cNvPr id="0" name=""/>
                      <p:cNvPicPr/>
                      <p:nvPr/>
                    </p:nvPicPr>
                    <p:blipFill>
                      <a:blip r:embed="rId3"/>
                      <a:stretch>
                        <a:fillRect/>
                      </a:stretch>
                    </p:blipFill>
                    <p:spPr>
                      <a:xfrm>
                        <a:off x="1159561" y="2097157"/>
                        <a:ext cx="404598" cy="566437"/>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8204D5CE-9222-2027-0CCD-9451366B836F}"/>
              </a:ext>
            </a:extLst>
          </p:cNvPr>
          <p:cNvGraphicFramePr>
            <a:graphicFrameLocks noChangeAspect="1"/>
          </p:cNvGraphicFramePr>
          <p:nvPr>
            <p:extLst>
              <p:ext uri="{D42A27DB-BD31-4B8C-83A1-F6EECF244321}">
                <p14:modId xmlns:p14="http://schemas.microsoft.com/office/powerpoint/2010/main" val="470330140"/>
              </p:ext>
            </p:extLst>
          </p:nvPr>
        </p:nvGraphicFramePr>
        <p:xfrm>
          <a:off x="4537136" y="2087953"/>
          <a:ext cx="3865018" cy="575641"/>
        </p:xfrm>
        <a:graphic>
          <a:graphicData uri="http://schemas.openxmlformats.org/presentationml/2006/ole">
            <mc:AlternateContent xmlns:mc="http://schemas.openxmlformats.org/markup-compatibility/2006">
              <mc:Choice xmlns:v="urn:schemas-microsoft-com:vml" Requires="v">
                <p:oleObj name="Equation" r:id="rId4" imgW="1193760" imgH="177480" progId="Equation.DSMT4">
                  <p:embed/>
                </p:oleObj>
              </mc:Choice>
              <mc:Fallback>
                <p:oleObj name="Equation" r:id="rId4" imgW="1193760" imgH="177480" progId="Equation.DSMT4">
                  <p:embed/>
                  <p:pic>
                    <p:nvPicPr>
                      <p:cNvPr id="0" name=""/>
                      <p:cNvPicPr/>
                      <p:nvPr/>
                    </p:nvPicPr>
                    <p:blipFill>
                      <a:blip r:embed="rId5"/>
                      <a:stretch>
                        <a:fillRect/>
                      </a:stretch>
                    </p:blipFill>
                    <p:spPr>
                      <a:xfrm>
                        <a:off x="4537136" y="2087953"/>
                        <a:ext cx="3865018" cy="575641"/>
                      </a:xfrm>
                      <a:prstGeom prst="rect">
                        <a:avLst/>
                      </a:prstGeom>
                    </p:spPr>
                  </p:pic>
                </p:oleObj>
              </mc:Fallback>
            </mc:AlternateContent>
          </a:graphicData>
        </a:graphic>
      </p:graphicFrame>
      <p:sp>
        <p:nvSpPr>
          <p:cNvPr id="14" name="Rectangle 9">
            <a:extLst>
              <a:ext uri="{FF2B5EF4-FFF2-40B4-BE49-F238E27FC236}">
                <a16:creationId xmlns:a16="http://schemas.microsoft.com/office/drawing/2014/main" id="{E581C50C-7FAA-B7F1-D70C-032D783C6551}"/>
              </a:ext>
            </a:extLst>
          </p:cNvPr>
          <p:cNvSpPr>
            <a:spLocks noChangeArrowheads="1"/>
          </p:cNvSpPr>
          <p:nvPr/>
        </p:nvSpPr>
        <p:spPr bwMode="auto">
          <a:xfrm flipV="1">
            <a:off x="974035" y="3861028"/>
            <a:ext cx="1369620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5" name="Object 14">
            <a:extLst>
              <a:ext uri="{FF2B5EF4-FFF2-40B4-BE49-F238E27FC236}">
                <a16:creationId xmlns:a16="http://schemas.microsoft.com/office/drawing/2014/main" id="{AE500D03-621C-0569-BC6C-45DAA0BF6F30}"/>
              </a:ext>
            </a:extLst>
          </p:cNvPr>
          <p:cNvGraphicFramePr>
            <a:graphicFrameLocks noChangeAspect="1"/>
          </p:cNvGraphicFramePr>
          <p:nvPr>
            <p:extLst>
              <p:ext uri="{D42A27DB-BD31-4B8C-83A1-F6EECF244321}">
                <p14:modId xmlns:p14="http://schemas.microsoft.com/office/powerpoint/2010/main" val="882619042"/>
              </p:ext>
            </p:extLst>
          </p:nvPr>
        </p:nvGraphicFramePr>
        <p:xfrm>
          <a:off x="881063" y="3378200"/>
          <a:ext cx="10213975" cy="920750"/>
        </p:xfrm>
        <a:graphic>
          <a:graphicData uri="http://schemas.openxmlformats.org/presentationml/2006/ole">
            <mc:AlternateContent xmlns:mc="http://schemas.openxmlformats.org/markup-compatibility/2006">
              <mc:Choice xmlns:v="urn:schemas-microsoft-com:vml" Requires="v">
                <p:oleObj name="Equation" r:id="rId6" imgW="4851360" imgH="431640" progId="Equation.DSMT4">
                  <p:embed/>
                </p:oleObj>
              </mc:Choice>
              <mc:Fallback>
                <p:oleObj name="Equation" r:id="rId6" imgW="4851360" imgH="431640" progId="Equation.DSMT4">
                  <p:embed/>
                  <p:pic>
                    <p:nvPicPr>
                      <p:cNvPr id="0" name="Object 8"/>
                      <p:cNvPicPr>
                        <a:picLocks noChangeAspect="1" noChangeArrowheads="1"/>
                      </p:cNvPicPr>
                      <p:nvPr/>
                    </p:nvPicPr>
                    <p:blipFill>
                      <a:blip r:embed="rId7"/>
                      <a:srcRect/>
                      <a:stretch>
                        <a:fillRect/>
                      </a:stretch>
                    </p:blipFill>
                    <p:spPr bwMode="auto">
                      <a:xfrm>
                        <a:off x="881063" y="3378200"/>
                        <a:ext cx="10213975" cy="920750"/>
                      </a:xfrm>
                      <a:prstGeom prst="rect">
                        <a:avLst/>
                      </a:prstGeom>
                      <a:noFill/>
                    </p:spPr>
                  </p:pic>
                </p:oleObj>
              </mc:Fallback>
            </mc:AlternateContent>
          </a:graphicData>
        </a:graphic>
      </p:graphicFrame>
    </p:spTree>
    <p:extLst>
      <p:ext uri="{BB962C8B-B14F-4D97-AF65-F5344CB8AC3E}">
        <p14:creationId xmlns:p14="http://schemas.microsoft.com/office/powerpoint/2010/main" val="3317577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43CA18-7687-3896-7B5F-02BEF6D72A98}"/>
              </a:ext>
            </a:extLst>
          </p:cNvPr>
          <p:cNvSpPr txBox="1"/>
          <p:nvPr/>
        </p:nvSpPr>
        <p:spPr>
          <a:xfrm>
            <a:off x="1709529" y="491843"/>
            <a:ext cx="8319053" cy="954107"/>
          </a:xfrm>
          <a:prstGeom prst="rect">
            <a:avLst/>
          </a:prstGeom>
          <a:noFill/>
        </p:spPr>
        <p:txBody>
          <a:bodyPr wrap="square">
            <a:spAutoFit/>
          </a:bodyPr>
          <a:lstStyle/>
          <a:p>
            <a:pPr algn="ctr"/>
            <a:r>
              <a:rPr lang="en-US" sz="2800" dirty="0">
                <a:effectLst/>
                <a:latin typeface="Times New Roman" panose="02020603050405020304" pitchFamily="18" charset="0"/>
                <a:ea typeface="Times New Roman" panose="02020603050405020304" pitchFamily="18" charset="0"/>
              </a:rPr>
              <a:t>4. Induction between two stationary current elements with varying current in one element </a:t>
            </a:r>
            <a:endParaRPr lang="en-US" sz="2800" dirty="0"/>
          </a:p>
        </p:txBody>
      </p:sp>
      <p:sp>
        <p:nvSpPr>
          <p:cNvPr id="4" name="TextBox 3">
            <a:extLst>
              <a:ext uri="{FF2B5EF4-FFF2-40B4-BE49-F238E27FC236}">
                <a16:creationId xmlns:a16="http://schemas.microsoft.com/office/drawing/2014/main" id="{CF78CF5D-24DC-2EA1-1F78-67586FD4CA1F}"/>
              </a:ext>
            </a:extLst>
          </p:cNvPr>
          <p:cNvSpPr txBox="1"/>
          <p:nvPr/>
        </p:nvSpPr>
        <p:spPr>
          <a:xfrm>
            <a:off x="503583" y="1708535"/>
            <a:ext cx="11184834"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In this case we integrate </a:t>
            </a:r>
          </a:p>
        </p:txBody>
      </p:sp>
      <p:sp>
        <p:nvSpPr>
          <p:cNvPr id="6" name="TextBox 5">
            <a:extLst>
              <a:ext uri="{FF2B5EF4-FFF2-40B4-BE49-F238E27FC236}">
                <a16:creationId xmlns:a16="http://schemas.microsoft.com/office/drawing/2014/main" id="{BB114EE8-13F2-C05C-AED0-F0C56E80B725}"/>
              </a:ext>
            </a:extLst>
          </p:cNvPr>
          <p:cNvSpPr txBox="1"/>
          <p:nvPr/>
        </p:nvSpPr>
        <p:spPr>
          <a:xfrm>
            <a:off x="3515968" y="1723436"/>
            <a:ext cx="2835137" cy="461665"/>
          </a:xfrm>
          <a:prstGeom prst="rect">
            <a:avLst/>
          </a:prstGeom>
          <a:noFill/>
        </p:spPr>
        <p:txBody>
          <a:bodyPr wrap="square">
            <a:spAutoFit/>
          </a:bodyPr>
          <a:lstStyle/>
          <a:p>
            <a:r>
              <a:rPr lang="en-US" sz="2400" dirty="0">
                <a:effectLst/>
                <a:latin typeface="Times New Roman" panose="02020603050405020304" pitchFamily="18" charset="0"/>
                <a:ea typeface="Calibri" panose="020F0502020204030204" pitchFamily="34" charset="0"/>
              </a:rPr>
              <a:t>Andre Ampère’s Law</a:t>
            </a:r>
            <a:endParaRPr lang="en-US" sz="2400" dirty="0"/>
          </a:p>
        </p:txBody>
      </p:sp>
      <p:sp>
        <p:nvSpPr>
          <p:cNvPr id="7" name="TextBox 6">
            <a:extLst>
              <a:ext uri="{FF2B5EF4-FFF2-40B4-BE49-F238E27FC236}">
                <a16:creationId xmlns:a16="http://schemas.microsoft.com/office/drawing/2014/main" id="{ACCDFA2B-5474-E3C7-10EF-C432F121654A}"/>
              </a:ext>
            </a:extLst>
          </p:cNvPr>
          <p:cNvSpPr txBox="1"/>
          <p:nvPr/>
        </p:nvSpPr>
        <p:spPr>
          <a:xfrm>
            <a:off x="6182138" y="1708535"/>
            <a:ext cx="484035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from infinity to </a:t>
            </a:r>
            <a:r>
              <a:rPr lang="en-US" sz="2400" i="1" dirty="0">
                <a:latin typeface="Times New Roman" panose="02020603050405020304" pitchFamily="18" charset="0"/>
                <a:cs typeface="Times New Roman" panose="02020603050405020304" pitchFamily="18" charset="0"/>
              </a:rPr>
              <a:t>r</a:t>
            </a:r>
            <a:r>
              <a:rPr lang="en-US" sz="2400" dirty="0">
                <a:latin typeface="Times New Roman" panose="02020603050405020304" pitchFamily="18" charset="0"/>
                <a:cs typeface="Times New Roman" panose="02020603050405020304" pitchFamily="18" charset="0"/>
              </a:rPr>
              <a:t> to get the energy </a:t>
            </a:r>
          </a:p>
        </p:txBody>
      </p:sp>
      <p:sp>
        <p:nvSpPr>
          <p:cNvPr id="8" name="TextBox 7">
            <a:extLst>
              <a:ext uri="{FF2B5EF4-FFF2-40B4-BE49-F238E27FC236}">
                <a16:creationId xmlns:a16="http://schemas.microsoft.com/office/drawing/2014/main" id="{6C6CD784-5820-784D-1637-104C01804A56}"/>
              </a:ext>
            </a:extLst>
          </p:cNvPr>
          <p:cNvSpPr txBox="1"/>
          <p:nvPr/>
        </p:nvSpPr>
        <p:spPr>
          <a:xfrm>
            <a:off x="503583" y="2041692"/>
            <a:ext cx="10856843" cy="156966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in the field between the two current elements and then vary the current in one of the current elements to vary the field energy. The change in field energy then induces a voltage in the other current element. These current elements can be in the same circuit or in separate circuits.</a:t>
            </a:r>
          </a:p>
        </p:txBody>
      </p:sp>
      <p:sp>
        <p:nvSpPr>
          <p:cNvPr id="9" name="Rectangle 2">
            <a:extLst>
              <a:ext uri="{FF2B5EF4-FFF2-40B4-BE49-F238E27FC236}">
                <a16:creationId xmlns:a16="http://schemas.microsoft.com/office/drawing/2014/main" id="{35FC66FE-BD46-990F-0833-5555E97911C9}"/>
              </a:ext>
            </a:extLst>
          </p:cNvPr>
          <p:cNvSpPr>
            <a:spLocks noChangeArrowheads="1"/>
          </p:cNvSpPr>
          <p:nvPr/>
        </p:nvSpPr>
        <p:spPr bwMode="auto">
          <a:xfrm flipV="1">
            <a:off x="1314864" y="5337312"/>
            <a:ext cx="1421397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0" name="Object 9">
            <a:extLst>
              <a:ext uri="{FF2B5EF4-FFF2-40B4-BE49-F238E27FC236}">
                <a16:creationId xmlns:a16="http://schemas.microsoft.com/office/drawing/2014/main" id="{580A0710-9638-0D96-F156-A7A71E6410EC}"/>
              </a:ext>
            </a:extLst>
          </p:cNvPr>
          <p:cNvGraphicFramePr>
            <a:graphicFrameLocks noChangeAspect="1"/>
          </p:cNvGraphicFramePr>
          <p:nvPr>
            <p:extLst>
              <p:ext uri="{D42A27DB-BD31-4B8C-83A1-F6EECF244321}">
                <p14:modId xmlns:p14="http://schemas.microsoft.com/office/powerpoint/2010/main" val="2405324791"/>
              </p:ext>
            </p:extLst>
          </p:nvPr>
        </p:nvGraphicFramePr>
        <p:xfrm>
          <a:off x="533400" y="3883025"/>
          <a:ext cx="8961438" cy="962025"/>
        </p:xfrm>
        <a:graphic>
          <a:graphicData uri="http://schemas.openxmlformats.org/presentationml/2006/ole">
            <mc:AlternateContent xmlns:mc="http://schemas.openxmlformats.org/markup-compatibility/2006">
              <mc:Choice xmlns:v="urn:schemas-microsoft-com:vml" Requires="v">
                <p:oleObj name="Equation" r:id="rId2" imgW="4254480" imgH="457200" progId="Equation.DSMT4">
                  <p:embed/>
                </p:oleObj>
              </mc:Choice>
              <mc:Fallback>
                <p:oleObj name="Equation" r:id="rId2" imgW="4254480" imgH="457200" progId="Equation.DSMT4">
                  <p:embed/>
                  <p:pic>
                    <p:nvPicPr>
                      <p:cNvPr id="0" name="Object 1"/>
                      <p:cNvPicPr>
                        <a:picLocks noChangeAspect="1" noChangeArrowheads="1"/>
                      </p:cNvPicPr>
                      <p:nvPr/>
                    </p:nvPicPr>
                    <p:blipFill>
                      <a:blip r:embed="rId3"/>
                      <a:srcRect/>
                      <a:stretch>
                        <a:fillRect/>
                      </a:stretch>
                    </p:blipFill>
                    <p:spPr bwMode="auto">
                      <a:xfrm>
                        <a:off x="533400" y="3883025"/>
                        <a:ext cx="8961438" cy="962025"/>
                      </a:xfrm>
                      <a:prstGeom prst="rect">
                        <a:avLst/>
                      </a:prstGeom>
                      <a:noFill/>
                    </p:spPr>
                  </p:pic>
                </p:oleObj>
              </mc:Fallback>
            </mc:AlternateContent>
          </a:graphicData>
        </a:graphic>
      </p:graphicFrame>
      <p:graphicFrame>
        <p:nvGraphicFramePr>
          <p:cNvPr id="5" name="Object 4">
            <a:extLst>
              <a:ext uri="{FF2B5EF4-FFF2-40B4-BE49-F238E27FC236}">
                <a16:creationId xmlns:a16="http://schemas.microsoft.com/office/drawing/2014/main" id="{6308D9C6-35B5-75B7-BF55-FB21C2BABBEC}"/>
              </a:ext>
            </a:extLst>
          </p:cNvPr>
          <p:cNvGraphicFramePr>
            <a:graphicFrameLocks noChangeAspect="1"/>
          </p:cNvGraphicFramePr>
          <p:nvPr>
            <p:extLst>
              <p:ext uri="{D42A27DB-BD31-4B8C-83A1-F6EECF244321}">
                <p14:modId xmlns:p14="http://schemas.microsoft.com/office/powerpoint/2010/main" val="1002143560"/>
              </p:ext>
            </p:extLst>
          </p:nvPr>
        </p:nvGraphicFramePr>
        <p:xfrm>
          <a:off x="503583" y="5162137"/>
          <a:ext cx="3662693" cy="576154"/>
        </p:xfrm>
        <a:graphic>
          <a:graphicData uri="http://schemas.openxmlformats.org/presentationml/2006/ole">
            <mc:AlternateContent xmlns:mc="http://schemas.openxmlformats.org/markup-compatibility/2006">
              <mc:Choice xmlns:v="urn:schemas-microsoft-com:vml" Requires="v">
                <p:oleObj name="Equation" r:id="rId4" imgW="1130040" imgH="177480" progId="Equation.DSMT4">
                  <p:embed/>
                </p:oleObj>
              </mc:Choice>
              <mc:Fallback>
                <p:oleObj name="Equation" r:id="rId4" imgW="1130040" imgH="177480" progId="Equation.DSMT4">
                  <p:embed/>
                  <p:pic>
                    <p:nvPicPr>
                      <p:cNvPr id="0" name=""/>
                      <p:cNvPicPr/>
                      <p:nvPr/>
                    </p:nvPicPr>
                    <p:blipFill>
                      <a:blip r:embed="rId5"/>
                      <a:stretch>
                        <a:fillRect/>
                      </a:stretch>
                    </p:blipFill>
                    <p:spPr>
                      <a:xfrm>
                        <a:off x="503583" y="5162137"/>
                        <a:ext cx="3662693" cy="576154"/>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39C22135-5EBE-A57A-D636-1F2E2A5702A4}"/>
              </a:ext>
            </a:extLst>
          </p:cNvPr>
          <p:cNvGraphicFramePr>
            <a:graphicFrameLocks noChangeAspect="1"/>
          </p:cNvGraphicFramePr>
          <p:nvPr>
            <p:extLst>
              <p:ext uri="{D42A27DB-BD31-4B8C-83A1-F6EECF244321}">
                <p14:modId xmlns:p14="http://schemas.microsoft.com/office/powerpoint/2010/main" val="3556616256"/>
              </p:ext>
            </p:extLst>
          </p:nvPr>
        </p:nvGraphicFramePr>
        <p:xfrm>
          <a:off x="9549573" y="3929608"/>
          <a:ext cx="1204015" cy="791210"/>
        </p:xfrm>
        <a:graphic>
          <a:graphicData uri="http://schemas.openxmlformats.org/presentationml/2006/ole">
            <mc:AlternateContent xmlns:mc="http://schemas.openxmlformats.org/markup-compatibility/2006">
              <mc:Choice xmlns:v="urn:schemas-microsoft-com:vml" Requires="v">
                <p:oleObj name="Equation" r:id="rId6" imgW="444240" imgH="291960" progId="Equation.DSMT4">
                  <p:embed/>
                </p:oleObj>
              </mc:Choice>
              <mc:Fallback>
                <p:oleObj name="Equation" r:id="rId6" imgW="444240" imgH="291960" progId="Equation.DSMT4">
                  <p:embed/>
                  <p:pic>
                    <p:nvPicPr>
                      <p:cNvPr id="0" name=""/>
                      <p:cNvPicPr/>
                      <p:nvPr/>
                    </p:nvPicPr>
                    <p:blipFill>
                      <a:blip r:embed="rId7"/>
                      <a:stretch>
                        <a:fillRect/>
                      </a:stretch>
                    </p:blipFill>
                    <p:spPr>
                      <a:xfrm>
                        <a:off x="9549573" y="3929608"/>
                        <a:ext cx="1204015" cy="791210"/>
                      </a:xfrm>
                      <a:prstGeom prst="rect">
                        <a:avLst/>
                      </a:prstGeom>
                    </p:spPr>
                  </p:pic>
                </p:oleObj>
              </mc:Fallback>
            </mc:AlternateContent>
          </a:graphicData>
        </a:graphic>
      </p:graphicFrame>
    </p:spTree>
    <p:extLst>
      <p:ext uri="{BB962C8B-B14F-4D97-AF65-F5344CB8AC3E}">
        <p14:creationId xmlns:p14="http://schemas.microsoft.com/office/powerpoint/2010/main" val="4112687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1AB80B8B-CFE1-1C2B-B2E7-435016209090}"/>
              </a:ext>
            </a:extLst>
          </p:cNvPr>
          <p:cNvGraphicFramePr>
            <a:graphicFrameLocks noChangeAspect="1"/>
          </p:cNvGraphicFramePr>
          <p:nvPr>
            <p:extLst>
              <p:ext uri="{D42A27DB-BD31-4B8C-83A1-F6EECF244321}">
                <p14:modId xmlns:p14="http://schemas.microsoft.com/office/powerpoint/2010/main" val="2038429991"/>
              </p:ext>
            </p:extLst>
          </p:nvPr>
        </p:nvGraphicFramePr>
        <p:xfrm>
          <a:off x="2313056" y="1411489"/>
          <a:ext cx="7004282" cy="896652"/>
        </p:xfrm>
        <a:graphic>
          <a:graphicData uri="http://schemas.openxmlformats.org/presentationml/2006/ole">
            <mc:AlternateContent xmlns:mc="http://schemas.openxmlformats.org/markup-compatibility/2006">
              <mc:Choice xmlns:v="urn:schemas-microsoft-com:vml" Requires="v">
                <p:oleObj name="Equation" r:id="rId2" imgW="3416040" imgH="431640" progId="Equation.DSMT4">
                  <p:embed/>
                </p:oleObj>
              </mc:Choice>
              <mc:Fallback>
                <p:oleObj name="Equation" r:id="rId2" imgW="3416040" imgH="431640" progId="Equation.DSMT4">
                  <p:embed/>
                  <p:pic>
                    <p:nvPicPr>
                      <p:cNvPr id="5" name="Object 4">
                        <a:extLst>
                          <a:ext uri="{FF2B5EF4-FFF2-40B4-BE49-F238E27FC236}">
                            <a16:creationId xmlns:a16="http://schemas.microsoft.com/office/drawing/2014/main" id="{FFF8002C-BA31-748D-E06B-85C466BB5FE5}"/>
                          </a:ext>
                        </a:extLst>
                      </p:cNvPr>
                      <p:cNvPicPr>
                        <a:picLocks noChangeAspect="1" noChangeArrowheads="1"/>
                      </p:cNvPicPr>
                      <p:nvPr/>
                    </p:nvPicPr>
                    <p:blipFill>
                      <a:blip r:embed="rId3"/>
                      <a:srcRect/>
                      <a:stretch>
                        <a:fillRect/>
                      </a:stretch>
                    </p:blipFill>
                    <p:spPr bwMode="auto">
                      <a:xfrm>
                        <a:off x="2313056" y="1411489"/>
                        <a:ext cx="7004282" cy="896652"/>
                      </a:xfrm>
                      <a:prstGeom prst="rect">
                        <a:avLst/>
                      </a:prstGeom>
                      <a:noFill/>
                    </p:spPr>
                  </p:pic>
                </p:oleObj>
              </mc:Fallback>
            </mc:AlternateContent>
          </a:graphicData>
        </a:graphic>
      </p:graphicFrame>
      <p:sp>
        <p:nvSpPr>
          <p:cNvPr id="3" name="TextBox 2">
            <a:extLst>
              <a:ext uri="{FF2B5EF4-FFF2-40B4-BE49-F238E27FC236}">
                <a16:creationId xmlns:a16="http://schemas.microsoft.com/office/drawing/2014/main" id="{B3683AB0-830A-4A4C-3691-3CF2DF213D35}"/>
              </a:ext>
            </a:extLst>
          </p:cNvPr>
          <p:cNvSpPr txBox="1"/>
          <p:nvPr/>
        </p:nvSpPr>
        <p:spPr>
          <a:xfrm>
            <a:off x="1719470" y="638260"/>
            <a:ext cx="9084365"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Definition of inductance between two current elements</a:t>
            </a:r>
          </a:p>
        </p:txBody>
      </p:sp>
      <p:graphicFrame>
        <p:nvGraphicFramePr>
          <p:cNvPr id="4" name="Object 3">
            <a:extLst>
              <a:ext uri="{FF2B5EF4-FFF2-40B4-BE49-F238E27FC236}">
                <a16:creationId xmlns:a16="http://schemas.microsoft.com/office/drawing/2014/main" id="{305991EE-EEB0-ED6D-85F7-BD2E3DAF177B}"/>
              </a:ext>
            </a:extLst>
          </p:cNvPr>
          <p:cNvGraphicFramePr>
            <a:graphicFrameLocks noChangeAspect="1"/>
          </p:cNvGraphicFramePr>
          <p:nvPr>
            <p:extLst>
              <p:ext uri="{D42A27DB-BD31-4B8C-83A1-F6EECF244321}">
                <p14:modId xmlns:p14="http://schemas.microsoft.com/office/powerpoint/2010/main" val="1073476317"/>
              </p:ext>
            </p:extLst>
          </p:nvPr>
        </p:nvGraphicFramePr>
        <p:xfrm>
          <a:off x="3812438" y="2342739"/>
          <a:ext cx="2780334" cy="808097"/>
        </p:xfrm>
        <a:graphic>
          <a:graphicData uri="http://schemas.openxmlformats.org/presentationml/2006/ole">
            <mc:AlternateContent xmlns:mc="http://schemas.openxmlformats.org/markup-compatibility/2006">
              <mc:Choice xmlns:v="urn:schemas-microsoft-com:vml" Requires="v">
                <p:oleObj name="Equation" r:id="rId4" imgW="1117440" imgH="330120" progId="Equation.DSMT4">
                  <p:embed/>
                </p:oleObj>
              </mc:Choice>
              <mc:Fallback>
                <p:oleObj name="Equation" r:id="rId4" imgW="1117440" imgH="330120" progId="Equation.DSMT4">
                  <p:embed/>
                  <p:pic>
                    <p:nvPicPr>
                      <p:cNvPr id="12" name="Object 11">
                        <a:extLst>
                          <a:ext uri="{FF2B5EF4-FFF2-40B4-BE49-F238E27FC236}">
                            <a16:creationId xmlns:a16="http://schemas.microsoft.com/office/drawing/2014/main" id="{AF17572F-B2E3-BECD-65FC-CD77D35B21D2}"/>
                          </a:ext>
                        </a:extLst>
                      </p:cNvPr>
                      <p:cNvPicPr>
                        <a:picLocks noChangeAspect="1" noChangeArrowheads="1"/>
                      </p:cNvPicPr>
                      <p:nvPr/>
                    </p:nvPicPr>
                    <p:blipFill>
                      <a:blip r:embed="rId5"/>
                      <a:srcRect/>
                      <a:stretch>
                        <a:fillRect/>
                      </a:stretch>
                    </p:blipFill>
                    <p:spPr bwMode="auto">
                      <a:xfrm>
                        <a:off x="3812438" y="2342739"/>
                        <a:ext cx="2780334" cy="808097"/>
                      </a:xfrm>
                      <a:prstGeom prst="rect">
                        <a:avLst/>
                      </a:prstGeom>
                      <a:noFill/>
                    </p:spPr>
                  </p:pic>
                </p:oleObj>
              </mc:Fallback>
            </mc:AlternateContent>
          </a:graphicData>
        </a:graphic>
      </p:graphicFrame>
      <p:graphicFrame>
        <p:nvGraphicFramePr>
          <p:cNvPr id="5" name="Object 4">
            <a:extLst>
              <a:ext uri="{FF2B5EF4-FFF2-40B4-BE49-F238E27FC236}">
                <a16:creationId xmlns:a16="http://schemas.microsoft.com/office/drawing/2014/main" id="{2F6C8D9B-7786-4E0B-770A-EB0A5D346199}"/>
              </a:ext>
            </a:extLst>
          </p:cNvPr>
          <p:cNvGraphicFramePr>
            <a:graphicFrameLocks noChangeAspect="1"/>
          </p:cNvGraphicFramePr>
          <p:nvPr>
            <p:extLst>
              <p:ext uri="{D42A27DB-BD31-4B8C-83A1-F6EECF244321}">
                <p14:modId xmlns:p14="http://schemas.microsoft.com/office/powerpoint/2010/main" val="3062273642"/>
              </p:ext>
            </p:extLst>
          </p:nvPr>
        </p:nvGraphicFramePr>
        <p:xfrm>
          <a:off x="2349499" y="3273538"/>
          <a:ext cx="7135941" cy="955035"/>
        </p:xfrm>
        <a:graphic>
          <a:graphicData uri="http://schemas.openxmlformats.org/presentationml/2006/ole">
            <mc:AlternateContent xmlns:mc="http://schemas.openxmlformats.org/markup-compatibility/2006">
              <mc:Choice xmlns:v="urn:schemas-microsoft-com:vml" Requires="v">
                <p:oleObj name="Equation" r:id="rId6" imgW="3263760" imgH="431640" progId="Equation.DSMT4">
                  <p:embed/>
                </p:oleObj>
              </mc:Choice>
              <mc:Fallback>
                <p:oleObj name="Equation" r:id="rId6" imgW="3263760" imgH="431640" progId="Equation.DSMT4">
                  <p:embed/>
                  <p:pic>
                    <p:nvPicPr>
                      <p:cNvPr id="2" name="Object 1">
                        <a:extLst>
                          <a:ext uri="{FF2B5EF4-FFF2-40B4-BE49-F238E27FC236}">
                            <a16:creationId xmlns:a16="http://schemas.microsoft.com/office/drawing/2014/main" id="{1AB80B8B-CFE1-1C2B-B2E7-435016209090}"/>
                          </a:ext>
                        </a:extLst>
                      </p:cNvPr>
                      <p:cNvPicPr>
                        <a:picLocks noChangeAspect="1" noChangeArrowheads="1"/>
                      </p:cNvPicPr>
                      <p:nvPr/>
                    </p:nvPicPr>
                    <p:blipFill>
                      <a:blip r:embed="rId7"/>
                      <a:srcRect/>
                      <a:stretch>
                        <a:fillRect/>
                      </a:stretch>
                    </p:blipFill>
                    <p:spPr bwMode="auto">
                      <a:xfrm>
                        <a:off x="2349499" y="3273538"/>
                        <a:ext cx="7135941" cy="955035"/>
                      </a:xfrm>
                      <a:prstGeom prst="rect">
                        <a:avLst/>
                      </a:prstGeom>
                      <a:noFill/>
                    </p:spPr>
                  </p:pic>
                </p:oleObj>
              </mc:Fallback>
            </mc:AlternateContent>
          </a:graphicData>
        </a:graphic>
      </p:graphicFrame>
      <p:graphicFrame>
        <p:nvGraphicFramePr>
          <p:cNvPr id="6" name="Object 5">
            <a:extLst>
              <a:ext uri="{FF2B5EF4-FFF2-40B4-BE49-F238E27FC236}">
                <a16:creationId xmlns:a16="http://schemas.microsoft.com/office/drawing/2014/main" id="{A19F9F3D-007A-506A-3F68-6484B69C97E4}"/>
              </a:ext>
            </a:extLst>
          </p:cNvPr>
          <p:cNvGraphicFramePr>
            <a:graphicFrameLocks noChangeAspect="1"/>
          </p:cNvGraphicFramePr>
          <p:nvPr>
            <p:extLst>
              <p:ext uri="{D42A27DB-BD31-4B8C-83A1-F6EECF244321}">
                <p14:modId xmlns:p14="http://schemas.microsoft.com/office/powerpoint/2010/main" val="3460217005"/>
              </p:ext>
            </p:extLst>
          </p:nvPr>
        </p:nvGraphicFramePr>
        <p:xfrm>
          <a:off x="3837160" y="4394267"/>
          <a:ext cx="2730890" cy="706436"/>
        </p:xfrm>
        <a:graphic>
          <a:graphicData uri="http://schemas.openxmlformats.org/presentationml/2006/ole">
            <mc:AlternateContent xmlns:mc="http://schemas.openxmlformats.org/markup-compatibility/2006">
              <mc:Choice xmlns:v="urn:schemas-microsoft-com:vml" Requires="v">
                <p:oleObj name="Equation" r:id="rId8" imgW="736560" imgH="190440" progId="Equation.DSMT4">
                  <p:embed/>
                </p:oleObj>
              </mc:Choice>
              <mc:Fallback>
                <p:oleObj name="Equation" r:id="rId8" imgW="736560" imgH="190440" progId="Equation.DSMT4">
                  <p:embed/>
                  <p:pic>
                    <p:nvPicPr>
                      <p:cNvPr id="0" name=""/>
                      <p:cNvPicPr/>
                      <p:nvPr/>
                    </p:nvPicPr>
                    <p:blipFill>
                      <a:blip r:embed="rId9"/>
                      <a:stretch>
                        <a:fillRect/>
                      </a:stretch>
                    </p:blipFill>
                    <p:spPr>
                      <a:xfrm>
                        <a:off x="3837160" y="4394267"/>
                        <a:ext cx="2730890" cy="706436"/>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E4BA1BA4-8989-7D87-C8A9-93D0F4B9FD69}"/>
              </a:ext>
            </a:extLst>
          </p:cNvPr>
          <p:cNvGraphicFramePr>
            <a:graphicFrameLocks noChangeAspect="1"/>
          </p:cNvGraphicFramePr>
          <p:nvPr>
            <p:extLst>
              <p:ext uri="{D42A27DB-BD31-4B8C-83A1-F6EECF244321}">
                <p14:modId xmlns:p14="http://schemas.microsoft.com/office/powerpoint/2010/main" val="1625453894"/>
              </p:ext>
            </p:extLst>
          </p:nvPr>
        </p:nvGraphicFramePr>
        <p:xfrm>
          <a:off x="2514610" y="5223405"/>
          <a:ext cx="6635888" cy="955035"/>
        </p:xfrm>
        <a:graphic>
          <a:graphicData uri="http://schemas.openxmlformats.org/presentationml/2006/ole">
            <mc:AlternateContent xmlns:mc="http://schemas.openxmlformats.org/markup-compatibility/2006">
              <mc:Choice xmlns:v="urn:schemas-microsoft-com:vml" Requires="v">
                <p:oleObj name="Equation" r:id="rId10" imgW="3035160" imgH="431640" progId="Equation.DSMT4">
                  <p:embed/>
                </p:oleObj>
              </mc:Choice>
              <mc:Fallback>
                <p:oleObj name="Equation" r:id="rId10" imgW="3035160" imgH="431640" progId="Equation.DSMT4">
                  <p:embed/>
                  <p:pic>
                    <p:nvPicPr>
                      <p:cNvPr id="5" name="Object 4">
                        <a:extLst>
                          <a:ext uri="{FF2B5EF4-FFF2-40B4-BE49-F238E27FC236}">
                            <a16:creationId xmlns:a16="http://schemas.microsoft.com/office/drawing/2014/main" id="{2F6C8D9B-7786-4E0B-770A-EB0A5D346199}"/>
                          </a:ext>
                        </a:extLst>
                      </p:cNvPr>
                      <p:cNvPicPr>
                        <a:picLocks noChangeAspect="1" noChangeArrowheads="1"/>
                      </p:cNvPicPr>
                      <p:nvPr/>
                    </p:nvPicPr>
                    <p:blipFill>
                      <a:blip r:embed="rId11"/>
                      <a:srcRect/>
                      <a:stretch>
                        <a:fillRect/>
                      </a:stretch>
                    </p:blipFill>
                    <p:spPr bwMode="auto">
                      <a:xfrm>
                        <a:off x="2514610" y="5223405"/>
                        <a:ext cx="6635888" cy="955035"/>
                      </a:xfrm>
                      <a:prstGeom prst="rect">
                        <a:avLst/>
                      </a:prstGeom>
                      <a:noFill/>
                    </p:spPr>
                  </p:pic>
                </p:oleObj>
              </mc:Fallback>
            </mc:AlternateContent>
          </a:graphicData>
        </a:graphic>
      </p:graphicFrame>
    </p:spTree>
    <p:extLst>
      <p:ext uri="{BB962C8B-B14F-4D97-AF65-F5344CB8AC3E}">
        <p14:creationId xmlns:p14="http://schemas.microsoft.com/office/powerpoint/2010/main" val="194547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C5FAFA-65CA-53B5-5F48-2C485EA52EE1}"/>
              </a:ext>
            </a:extLst>
          </p:cNvPr>
          <p:cNvSpPr txBox="1"/>
          <p:nvPr/>
        </p:nvSpPr>
        <p:spPr>
          <a:xfrm>
            <a:off x="864704" y="765313"/>
            <a:ext cx="10585174"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Mutual Inductance</a:t>
            </a:r>
          </a:p>
        </p:txBody>
      </p:sp>
      <p:sp>
        <p:nvSpPr>
          <p:cNvPr id="3" name="Rectangle 2">
            <a:extLst>
              <a:ext uri="{FF2B5EF4-FFF2-40B4-BE49-F238E27FC236}">
                <a16:creationId xmlns:a16="http://schemas.microsoft.com/office/drawing/2014/main" id="{8E165057-A25E-35BC-67A9-ED71B80BE980}"/>
              </a:ext>
            </a:extLst>
          </p:cNvPr>
          <p:cNvSpPr>
            <a:spLocks noChangeArrowheads="1"/>
          </p:cNvSpPr>
          <p:nvPr/>
        </p:nvSpPr>
        <p:spPr bwMode="auto">
          <a:xfrm flipV="1">
            <a:off x="4949687" y="2309845"/>
            <a:ext cx="1772004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 name="Object 3">
            <a:extLst>
              <a:ext uri="{FF2B5EF4-FFF2-40B4-BE49-F238E27FC236}">
                <a16:creationId xmlns:a16="http://schemas.microsoft.com/office/drawing/2014/main" id="{303AFE7C-CE97-FD3A-5CB6-2F33BB670AD6}"/>
              </a:ext>
            </a:extLst>
          </p:cNvPr>
          <p:cNvGraphicFramePr>
            <a:graphicFrameLocks noChangeAspect="1"/>
          </p:cNvGraphicFramePr>
          <p:nvPr>
            <p:extLst>
              <p:ext uri="{D42A27DB-BD31-4B8C-83A1-F6EECF244321}">
                <p14:modId xmlns:p14="http://schemas.microsoft.com/office/powerpoint/2010/main" val="3583236178"/>
              </p:ext>
            </p:extLst>
          </p:nvPr>
        </p:nvGraphicFramePr>
        <p:xfrm>
          <a:off x="4933950" y="1673225"/>
          <a:ext cx="2647950" cy="1074738"/>
        </p:xfrm>
        <a:graphic>
          <a:graphicData uri="http://schemas.openxmlformats.org/presentationml/2006/ole">
            <mc:AlternateContent xmlns:mc="http://schemas.openxmlformats.org/markup-compatibility/2006">
              <mc:Choice xmlns:v="urn:schemas-microsoft-com:vml" Requires="v">
                <p:oleObj name="Equation" r:id="rId2" imgW="1079280" imgH="444240" progId="Equation.DSMT4">
                  <p:embed/>
                </p:oleObj>
              </mc:Choice>
              <mc:Fallback>
                <p:oleObj name="Equation" r:id="rId2" imgW="1079280" imgH="444240" progId="Equation.DSMT4">
                  <p:embed/>
                  <p:pic>
                    <p:nvPicPr>
                      <p:cNvPr id="0" name="Object 1"/>
                      <p:cNvPicPr>
                        <a:picLocks noChangeAspect="1" noChangeArrowheads="1"/>
                      </p:cNvPicPr>
                      <p:nvPr/>
                    </p:nvPicPr>
                    <p:blipFill>
                      <a:blip r:embed="rId3"/>
                      <a:srcRect/>
                      <a:stretch>
                        <a:fillRect/>
                      </a:stretch>
                    </p:blipFill>
                    <p:spPr bwMode="auto">
                      <a:xfrm>
                        <a:off x="4933950" y="1673225"/>
                        <a:ext cx="2647950" cy="1074738"/>
                      </a:xfrm>
                      <a:prstGeom prst="rect">
                        <a:avLst/>
                      </a:prstGeom>
                      <a:noFill/>
                    </p:spPr>
                  </p:pic>
                </p:oleObj>
              </mc:Fallback>
            </mc:AlternateContent>
          </a:graphicData>
        </a:graphic>
      </p:graphicFrame>
      <p:sp>
        <p:nvSpPr>
          <p:cNvPr id="5" name="TextBox 4">
            <a:extLst>
              <a:ext uri="{FF2B5EF4-FFF2-40B4-BE49-F238E27FC236}">
                <a16:creationId xmlns:a16="http://schemas.microsoft.com/office/drawing/2014/main" id="{AEFB03CB-2905-C2FD-A607-DB869C9B0A39}"/>
              </a:ext>
            </a:extLst>
          </p:cNvPr>
          <p:cNvSpPr txBox="1"/>
          <p:nvPr/>
        </p:nvSpPr>
        <p:spPr>
          <a:xfrm>
            <a:off x="950843" y="3518452"/>
            <a:ext cx="10290314"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Self Inductance</a:t>
            </a:r>
          </a:p>
        </p:txBody>
      </p:sp>
      <p:sp>
        <p:nvSpPr>
          <p:cNvPr id="8" name="Rectangle 6">
            <a:extLst>
              <a:ext uri="{FF2B5EF4-FFF2-40B4-BE49-F238E27FC236}">
                <a16:creationId xmlns:a16="http://schemas.microsoft.com/office/drawing/2014/main" id="{CF7BFE10-A167-6424-A884-DAD70C3A535E}"/>
              </a:ext>
            </a:extLst>
          </p:cNvPr>
          <p:cNvSpPr>
            <a:spLocks noChangeArrowheads="1"/>
          </p:cNvSpPr>
          <p:nvPr/>
        </p:nvSpPr>
        <p:spPr bwMode="auto">
          <a:xfrm flipV="1">
            <a:off x="4562061" y="4539731"/>
            <a:ext cx="205925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624950F7-B6B6-AB4E-FD76-48B87878B3EF}"/>
              </a:ext>
            </a:extLst>
          </p:cNvPr>
          <p:cNvGraphicFramePr>
            <a:graphicFrameLocks noChangeAspect="1"/>
          </p:cNvGraphicFramePr>
          <p:nvPr>
            <p:extLst>
              <p:ext uri="{D42A27DB-BD31-4B8C-83A1-F6EECF244321}">
                <p14:modId xmlns:p14="http://schemas.microsoft.com/office/powerpoint/2010/main" val="1280054411"/>
              </p:ext>
            </p:extLst>
          </p:nvPr>
        </p:nvGraphicFramePr>
        <p:xfrm>
          <a:off x="4540250" y="3668713"/>
          <a:ext cx="3030538" cy="1243012"/>
        </p:xfrm>
        <a:graphic>
          <a:graphicData uri="http://schemas.openxmlformats.org/presentationml/2006/ole">
            <mc:AlternateContent xmlns:mc="http://schemas.openxmlformats.org/markup-compatibility/2006">
              <mc:Choice xmlns:v="urn:schemas-microsoft-com:vml" Requires="v">
                <p:oleObj name="Equation" r:id="rId4" imgW="1104840" imgH="457200" progId="Equation.DSMT4">
                  <p:embed/>
                </p:oleObj>
              </mc:Choice>
              <mc:Fallback>
                <p:oleObj name="Equation" r:id="rId4" imgW="1104840" imgH="457200" progId="Equation.DSMT4">
                  <p:embed/>
                  <p:pic>
                    <p:nvPicPr>
                      <p:cNvPr id="0" name="Object 5"/>
                      <p:cNvPicPr>
                        <a:picLocks noChangeAspect="1" noChangeArrowheads="1"/>
                      </p:cNvPicPr>
                      <p:nvPr/>
                    </p:nvPicPr>
                    <p:blipFill>
                      <a:blip r:embed="rId5"/>
                      <a:srcRect/>
                      <a:stretch>
                        <a:fillRect/>
                      </a:stretch>
                    </p:blipFill>
                    <p:spPr bwMode="auto">
                      <a:xfrm>
                        <a:off x="4540250" y="3668713"/>
                        <a:ext cx="3030538" cy="1243012"/>
                      </a:xfrm>
                      <a:prstGeom prst="rect">
                        <a:avLst/>
                      </a:prstGeom>
                      <a:noFill/>
                    </p:spPr>
                  </p:pic>
                </p:oleObj>
              </mc:Fallback>
            </mc:AlternateContent>
          </a:graphicData>
        </a:graphic>
      </p:graphicFrame>
    </p:spTree>
    <p:extLst>
      <p:ext uri="{BB962C8B-B14F-4D97-AF65-F5344CB8AC3E}">
        <p14:creationId xmlns:p14="http://schemas.microsoft.com/office/powerpoint/2010/main" val="2689555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CACFBE4-9936-6D60-CD6B-CB4AF0CEB0E4}"/>
              </a:ext>
            </a:extLst>
          </p:cNvPr>
          <p:cNvSpPr txBox="1"/>
          <p:nvPr/>
        </p:nvSpPr>
        <p:spPr>
          <a:xfrm>
            <a:off x="420755" y="699808"/>
            <a:ext cx="10595113"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Self induced voltage</a:t>
            </a:r>
          </a:p>
        </p:txBody>
      </p:sp>
      <p:sp>
        <p:nvSpPr>
          <p:cNvPr id="5" name="Rectangle 2">
            <a:extLst>
              <a:ext uri="{FF2B5EF4-FFF2-40B4-BE49-F238E27FC236}">
                <a16:creationId xmlns:a16="http://schemas.microsoft.com/office/drawing/2014/main" id="{436B8AD9-0CF7-4C7E-D58C-400FE1D5A0E8}"/>
              </a:ext>
            </a:extLst>
          </p:cNvPr>
          <p:cNvSpPr>
            <a:spLocks noChangeArrowheads="1"/>
          </p:cNvSpPr>
          <p:nvPr/>
        </p:nvSpPr>
        <p:spPr bwMode="auto">
          <a:xfrm>
            <a:off x="3001616" y="1371599"/>
            <a:ext cx="2893250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6" name="Object 5">
            <a:extLst>
              <a:ext uri="{FF2B5EF4-FFF2-40B4-BE49-F238E27FC236}">
                <a16:creationId xmlns:a16="http://schemas.microsoft.com/office/drawing/2014/main" id="{6EC79E3A-6FFC-293F-7FC3-1823FC0B4120}"/>
              </a:ext>
            </a:extLst>
          </p:cNvPr>
          <p:cNvGraphicFramePr>
            <a:graphicFrameLocks noChangeAspect="1"/>
          </p:cNvGraphicFramePr>
          <p:nvPr>
            <p:extLst>
              <p:ext uri="{D42A27DB-BD31-4B8C-83A1-F6EECF244321}">
                <p14:modId xmlns:p14="http://schemas.microsoft.com/office/powerpoint/2010/main" val="2560544992"/>
              </p:ext>
            </p:extLst>
          </p:nvPr>
        </p:nvGraphicFramePr>
        <p:xfrm>
          <a:off x="2849563" y="1371600"/>
          <a:ext cx="1706562" cy="949325"/>
        </p:xfrm>
        <a:graphic>
          <a:graphicData uri="http://schemas.openxmlformats.org/presentationml/2006/ole">
            <mc:AlternateContent xmlns:mc="http://schemas.openxmlformats.org/markup-compatibility/2006">
              <mc:Choice xmlns:v="urn:schemas-microsoft-com:vml" Requires="v">
                <p:oleObj name="Equation" r:id="rId2" imgW="711000" imgH="393480" progId="Equation.DSMT4">
                  <p:embed/>
                </p:oleObj>
              </mc:Choice>
              <mc:Fallback>
                <p:oleObj name="Equation" r:id="rId2" imgW="711000" imgH="393480" progId="Equation.DSMT4">
                  <p:embed/>
                  <p:pic>
                    <p:nvPicPr>
                      <p:cNvPr id="0" name="Object 1"/>
                      <p:cNvPicPr>
                        <a:picLocks noChangeAspect="1" noChangeArrowheads="1"/>
                      </p:cNvPicPr>
                      <p:nvPr/>
                    </p:nvPicPr>
                    <p:blipFill>
                      <a:blip r:embed="rId3"/>
                      <a:srcRect/>
                      <a:stretch>
                        <a:fillRect/>
                      </a:stretch>
                    </p:blipFill>
                    <p:spPr bwMode="auto">
                      <a:xfrm>
                        <a:off x="2849563" y="1371600"/>
                        <a:ext cx="1706562" cy="949325"/>
                      </a:xfrm>
                      <a:prstGeom prst="rect">
                        <a:avLst/>
                      </a:prstGeom>
                      <a:noFill/>
                    </p:spPr>
                  </p:pic>
                </p:oleObj>
              </mc:Fallback>
            </mc:AlternateContent>
          </a:graphicData>
        </a:graphic>
      </p:graphicFrame>
      <p:sp>
        <p:nvSpPr>
          <p:cNvPr id="7" name="TextBox 6">
            <a:extLst>
              <a:ext uri="{FF2B5EF4-FFF2-40B4-BE49-F238E27FC236}">
                <a16:creationId xmlns:a16="http://schemas.microsoft.com/office/drawing/2014/main" id="{AD9520C6-3F67-3605-A138-1A4E35D24726}"/>
              </a:ext>
            </a:extLst>
          </p:cNvPr>
          <p:cNvSpPr txBox="1"/>
          <p:nvPr/>
        </p:nvSpPr>
        <p:spPr>
          <a:xfrm>
            <a:off x="420755" y="2594857"/>
            <a:ext cx="10595113"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Voltage induced in Coil(2) due to varying current in Coil(1)</a:t>
            </a:r>
          </a:p>
        </p:txBody>
      </p:sp>
      <p:graphicFrame>
        <p:nvGraphicFramePr>
          <p:cNvPr id="8" name="Object 7">
            <a:extLst>
              <a:ext uri="{FF2B5EF4-FFF2-40B4-BE49-F238E27FC236}">
                <a16:creationId xmlns:a16="http://schemas.microsoft.com/office/drawing/2014/main" id="{F327FCD0-2978-3081-59D4-CFE587C56D30}"/>
              </a:ext>
            </a:extLst>
          </p:cNvPr>
          <p:cNvGraphicFramePr>
            <a:graphicFrameLocks noChangeAspect="1"/>
          </p:cNvGraphicFramePr>
          <p:nvPr>
            <p:extLst>
              <p:ext uri="{D42A27DB-BD31-4B8C-83A1-F6EECF244321}">
                <p14:modId xmlns:p14="http://schemas.microsoft.com/office/powerpoint/2010/main" val="680568523"/>
              </p:ext>
            </p:extLst>
          </p:nvPr>
        </p:nvGraphicFramePr>
        <p:xfrm>
          <a:off x="2915696" y="3252716"/>
          <a:ext cx="1574295" cy="842065"/>
        </p:xfrm>
        <a:graphic>
          <a:graphicData uri="http://schemas.openxmlformats.org/presentationml/2006/ole">
            <mc:AlternateContent xmlns:mc="http://schemas.openxmlformats.org/markup-compatibility/2006">
              <mc:Choice xmlns:v="urn:schemas-microsoft-com:vml" Requires="v">
                <p:oleObj name="Equation" r:id="rId4" imgW="545760" imgH="291960" progId="Equation.DSMT4">
                  <p:embed/>
                </p:oleObj>
              </mc:Choice>
              <mc:Fallback>
                <p:oleObj name="Equation" r:id="rId4" imgW="545760" imgH="291960" progId="Equation.DSMT4">
                  <p:embed/>
                  <p:pic>
                    <p:nvPicPr>
                      <p:cNvPr id="0" name=""/>
                      <p:cNvPicPr/>
                      <p:nvPr/>
                    </p:nvPicPr>
                    <p:blipFill>
                      <a:blip r:embed="rId5"/>
                      <a:stretch>
                        <a:fillRect/>
                      </a:stretch>
                    </p:blipFill>
                    <p:spPr>
                      <a:xfrm>
                        <a:off x="2915696" y="3252716"/>
                        <a:ext cx="1574295" cy="84206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0E9E571A-A653-D05F-4E66-8731D220761E}"/>
              </a:ext>
            </a:extLst>
          </p:cNvPr>
          <p:cNvGraphicFramePr>
            <a:graphicFrameLocks noChangeAspect="1"/>
          </p:cNvGraphicFramePr>
          <p:nvPr>
            <p:extLst>
              <p:ext uri="{D42A27DB-BD31-4B8C-83A1-F6EECF244321}">
                <p14:modId xmlns:p14="http://schemas.microsoft.com/office/powerpoint/2010/main" val="1068298823"/>
              </p:ext>
            </p:extLst>
          </p:nvPr>
        </p:nvGraphicFramePr>
        <p:xfrm>
          <a:off x="420755" y="4273784"/>
          <a:ext cx="11159644" cy="1041166"/>
        </p:xfrm>
        <a:graphic>
          <a:graphicData uri="http://schemas.openxmlformats.org/presentationml/2006/ole">
            <mc:AlternateContent xmlns:mc="http://schemas.openxmlformats.org/markup-compatibility/2006">
              <mc:Choice xmlns:v="urn:schemas-microsoft-com:vml" Requires="v">
                <p:oleObj name="Equation" r:id="rId6" imgW="3403440" imgH="317160" progId="Equation.DSMT4">
                  <p:embed/>
                </p:oleObj>
              </mc:Choice>
              <mc:Fallback>
                <p:oleObj name="Equation" r:id="rId6" imgW="3403440" imgH="317160" progId="Equation.DSMT4">
                  <p:embed/>
                  <p:pic>
                    <p:nvPicPr>
                      <p:cNvPr id="0" name=""/>
                      <p:cNvPicPr/>
                      <p:nvPr/>
                    </p:nvPicPr>
                    <p:blipFill>
                      <a:blip r:embed="rId7"/>
                      <a:stretch>
                        <a:fillRect/>
                      </a:stretch>
                    </p:blipFill>
                    <p:spPr>
                      <a:xfrm>
                        <a:off x="420755" y="4273784"/>
                        <a:ext cx="11159644" cy="1041166"/>
                      </a:xfrm>
                      <a:prstGeom prst="rect">
                        <a:avLst/>
                      </a:prstGeom>
                    </p:spPr>
                  </p:pic>
                </p:oleObj>
              </mc:Fallback>
            </mc:AlternateContent>
          </a:graphicData>
        </a:graphic>
      </p:graphicFrame>
      <p:sp>
        <p:nvSpPr>
          <p:cNvPr id="12" name="Rectangle 4">
            <a:extLst>
              <a:ext uri="{FF2B5EF4-FFF2-40B4-BE49-F238E27FC236}">
                <a16:creationId xmlns:a16="http://schemas.microsoft.com/office/drawing/2014/main" id="{FCA18E26-5E8B-E5C8-2967-31371157FBB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a:extLst>
              <a:ext uri="{FF2B5EF4-FFF2-40B4-BE49-F238E27FC236}">
                <a16:creationId xmlns:a16="http://schemas.microsoft.com/office/drawing/2014/main" id="{7DD1D821-46BA-A8EE-16D1-FDD7878422BB}"/>
              </a:ext>
            </a:extLst>
          </p:cNvPr>
          <p:cNvGraphicFramePr>
            <a:graphicFrameLocks noChangeAspect="1"/>
          </p:cNvGraphicFramePr>
          <p:nvPr>
            <p:extLst>
              <p:ext uri="{D42A27DB-BD31-4B8C-83A1-F6EECF244321}">
                <p14:modId xmlns:p14="http://schemas.microsoft.com/office/powerpoint/2010/main" val="849264276"/>
              </p:ext>
            </p:extLst>
          </p:nvPr>
        </p:nvGraphicFramePr>
        <p:xfrm>
          <a:off x="2460625" y="5314950"/>
          <a:ext cx="3146425" cy="946150"/>
        </p:xfrm>
        <a:graphic>
          <a:graphicData uri="http://schemas.openxmlformats.org/presentationml/2006/ole">
            <mc:AlternateContent xmlns:mc="http://schemas.openxmlformats.org/markup-compatibility/2006">
              <mc:Choice xmlns:v="urn:schemas-microsoft-com:vml" Requires="v">
                <p:oleObj name="Equation" r:id="rId8" imgW="1434960" imgH="431640" progId="Equation.DSMT4">
                  <p:embed/>
                </p:oleObj>
              </mc:Choice>
              <mc:Fallback>
                <p:oleObj name="Equation" r:id="rId8" imgW="1434960" imgH="431640" progId="Equation.DSMT4">
                  <p:embed/>
                  <p:pic>
                    <p:nvPicPr>
                      <p:cNvPr id="0" name="Object 3"/>
                      <p:cNvPicPr>
                        <a:picLocks noChangeAspect="1" noChangeArrowheads="1"/>
                      </p:cNvPicPr>
                      <p:nvPr/>
                    </p:nvPicPr>
                    <p:blipFill>
                      <a:blip r:embed="rId9"/>
                      <a:srcRect/>
                      <a:stretch>
                        <a:fillRect/>
                      </a:stretch>
                    </p:blipFill>
                    <p:spPr bwMode="auto">
                      <a:xfrm>
                        <a:off x="2460625" y="5314950"/>
                        <a:ext cx="3146425" cy="946150"/>
                      </a:xfrm>
                      <a:prstGeom prst="rect">
                        <a:avLst/>
                      </a:prstGeom>
                      <a:noFill/>
                    </p:spPr>
                  </p:pic>
                </p:oleObj>
              </mc:Fallback>
            </mc:AlternateContent>
          </a:graphicData>
        </a:graphic>
      </p:graphicFrame>
      <p:sp>
        <p:nvSpPr>
          <p:cNvPr id="14" name="TextBox 13">
            <a:extLst>
              <a:ext uri="{FF2B5EF4-FFF2-40B4-BE49-F238E27FC236}">
                <a16:creationId xmlns:a16="http://schemas.microsoft.com/office/drawing/2014/main" id="{43122BBC-B390-B612-4E31-63F005E49B50}"/>
              </a:ext>
            </a:extLst>
          </p:cNvPr>
          <p:cNvSpPr txBox="1"/>
          <p:nvPr/>
        </p:nvSpPr>
        <p:spPr>
          <a:xfrm>
            <a:off x="6361043" y="5486401"/>
            <a:ext cx="4363279"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(Used in experiment)</a:t>
            </a:r>
          </a:p>
        </p:txBody>
      </p:sp>
    </p:spTree>
    <p:extLst>
      <p:ext uri="{BB962C8B-B14F-4D97-AF65-F5344CB8AC3E}">
        <p14:creationId xmlns:p14="http://schemas.microsoft.com/office/powerpoint/2010/main" val="2334677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65A3BE-9553-87BA-CF19-5D58136AB57D}"/>
              </a:ext>
            </a:extLst>
          </p:cNvPr>
          <p:cNvSpPr txBox="1"/>
          <p:nvPr/>
        </p:nvSpPr>
        <p:spPr>
          <a:xfrm>
            <a:off x="1825900" y="570707"/>
            <a:ext cx="8540199" cy="954107"/>
          </a:xfrm>
          <a:prstGeom prst="rect">
            <a:avLst/>
          </a:prstGeom>
          <a:noFill/>
        </p:spPr>
        <p:txBody>
          <a:bodyPr wrap="square">
            <a:spAutoFit/>
          </a:bodyPr>
          <a:lstStyle/>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Experiment</a:t>
            </a:r>
          </a:p>
          <a:p>
            <a:pPr algn="ct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Side-by-side distance test with two single-turn round coils</a:t>
            </a:r>
            <a:endParaRPr lang="en-US" sz="2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3B2FBF6E-E74B-01A9-8F15-43A11CC008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94721" y="1801799"/>
            <a:ext cx="6835306" cy="4560662"/>
          </a:xfrm>
          <a:prstGeom prst="rect">
            <a:avLst/>
          </a:prstGeom>
        </p:spPr>
      </p:pic>
    </p:spTree>
    <p:extLst>
      <p:ext uri="{BB962C8B-B14F-4D97-AF65-F5344CB8AC3E}">
        <p14:creationId xmlns:p14="http://schemas.microsoft.com/office/powerpoint/2010/main" val="2943496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66BA2C-DE16-0DAA-2CC4-22DA58EE3A56}"/>
              </a:ext>
            </a:extLst>
          </p:cNvPr>
          <p:cNvSpPr txBox="1"/>
          <p:nvPr/>
        </p:nvSpPr>
        <p:spPr>
          <a:xfrm>
            <a:off x="2842591" y="705677"/>
            <a:ext cx="5247861"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Experiment Cont’d</a:t>
            </a:r>
          </a:p>
        </p:txBody>
      </p:sp>
      <p:sp>
        <p:nvSpPr>
          <p:cNvPr id="4" name="TextBox 3">
            <a:extLst>
              <a:ext uri="{FF2B5EF4-FFF2-40B4-BE49-F238E27FC236}">
                <a16:creationId xmlns:a16="http://schemas.microsoft.com/office/drawing/2014/main" id="{BEF02885-E255-01B6-1623-1CE09A8B054B}"/>
              </a:ext>
            </a:extLst>
          </p:cNvPr>
          <p:cNvSpPr txBox="1"/>
          <p:nvPr/>
        </p:nvSpPr>
        <p:spPr>
          <a:xfrm>
            <a:off x="649356" y="1486032"/>
            <a:ext cx="10893287" cy="5011949"/>
          </a:xfrm>
          <a:prstGeom prst="rect">
            <a:avLst/>
          </a:prstGeom>
          <a:noFill/>
        </p:spPr>
        <p:txBody>
          <a:bodyPr wrap="square">
            <a:spAutoFit/>
          </a:bodyPr>
          <a:lstStyle/>
          <a:p>
            <a:pPr marL="0" marR="0">
              <a:lnSpc>
                <a:spcPct val="150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Lying flat in a plane and side-by-side the two single-turn coils were separated by a measured distance and induction between the two was tested. A 0.233 µF capacitor was connected in parallel with the primary coil. The applied sine-wave voltage resonated the circuit at a frequency of 269 kHz with  amplitude of 8.02 v p-p. The induced largest voltages on the secondary coil were measured by the digital multi-meter and the smallest voltages were measured by the scope . Distances that were based on using the radius of the coils (.2016 m) as a unit of measure were set by a factor (fac), used in the computer program to calculate the induced voltage. The results of the test are shown in Table 1 below</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0116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DC620A-1EC0-8F84-F921-972D8E7B6894}"/>
              </a:ext>
            </a:extLst>
          </p:cNvPr>
          <p:cNvSpPr txBox="1"/>
          <p:nvPr/>
        </p:nvSpPr>
        <p:spPr>
          <a:xfrm>
            <a:off x="2304620" y="408276"/>
            <a:ext cx="7553739"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Experiment Cont’d</a:t>
            </a:r>
          </a:p>
        </p:txBody>
      </p:sp>
      <p:graphicFrame>
        <p:nvGraphicFramePr>
          <p:cNvPr id="5" name="Table 4">
            <a:extLst>
              <a:ext uri="{FF2B5EF4-FFF2-40B4-BE49-F238E27FC236}">
                <a16:creationId xmlns:a16="http://schemas.microsoft.com/office/drawing/2014/main" id="{6E1FB396-FA15-4111-D29F-C81EC5C7D3E8}"/>
              </a:ext>
            </a:extLst>
          </p:cNvPr>
          <p:cNvGraphicFramePr>
            <a:graphicFrameLocks noGrp="1"/>
          </p:cNvGraphicFramePr>
          <p:nvPr>
            <p:extLst>
              <p:ext uri="{D42A27DB-BD31-4B8C-83A1-F6EECF244321}">
                <p14:modId xmlns:p14="http://schemas.microsoft.com/office/powerpoint/2010/main" val="3504879538"/>
              </p:ext>
            </p:extLst>
          </p:nvPr>
        </p:nvGraphicFramePr>
        <p:xfrm>
          <a:off x="2304620" y="1777266"/>
          <a:ext cx="7982379" cy="4995838"/>
        </p:xfrm>
        <a:graphic>
          <a:graphicData uri="http://schemas.openxmlformats.org/drawingml/2006/table">
            <a:tbl>
              <a:tblPr firstRow="1" firstCol="1" bandRow="1">
                <a:tableStyleId>{5C22544A-7EE6-4342-B048-85BDC9FD1C3A}</a:tableStyleId>
              </a:tblPr>
              <a:tblGrid>
                <a:gridCol w="1850127">
                  <a:extLst>
                    <a:ext uri="{9D8B030D-6E8A-4147-A177-3AD203B41FA5}">
                      <a16:colId xmlns:a16="http://schemas.microsoft.com/office/drawing/2014/main" val="3323313000"/>
                    </a:ext>
                  </a:extLst>
                </a:gridCol>
                <a:gridCol w="1949965">
                  <a:extLst>
                    <a:ext uri="{9D8B030D-6E8A-4147-A177-3AD203B41FA5}">
                      <a16:colId xmlns:a16="http://schemas.microsoft.com/office/drawing/2014/main" val="1320072516"/>
                    </a:ext>
                  </a:extLst>
                </a:gridCol>
                <a:gridCol w="2073204">
                  <a:extLst>
                    <a:ext uri="{9D8B030D-6E8A-4147-A177-3AD203B41FA5}">
                      <a16:colId xmlns:a16="http://schemas.microsoft.com/office/drawing/2014/main" val="166625957"/>
                    </a:ext>
                  </a:extLst>
                </a:gridCol>
                <a:gridCol w="2109083">
                  <a:extLst>
                    <a:ext uri="{9D8B030D-6E8A-4147-A177-3AD203B41FA5}">
                      <a16:colId xmlns:a16="http://schemas.microsoft.com/office/drawing/2014/main" val="1493021063"/>
                    </a:ext>
                  </a:extLst>
                </a:gridCol>
              </a:tblGrid>
              <a:tr h="1477470">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Factor</a:t>
                      </a:r>
                    </a:p>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(fac)</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Distance</a:t>
                      </a:r>
                    </a:p>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between centers m</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Measured </a:t>
                      </a:r>
                    </a:p>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mv p-p</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Computed</a:t>
                      </a:r>
                    </a:p>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(-)mv p-p</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2251098"/>
                  </a:ext>
                </a:extLst>
              </a:tr>
              <a:tr h="439796">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3.1</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0.423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286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286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55667979"/>
                  </a:ext>
                </a:extLst>
              </a:tr>
              <a:tr h="439796">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0.504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106</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108</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3476627"/>
                  </a:ext>
                </a:extLst>
              </a:tr>
              <a:tr h="439796">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4.0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0.605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50.3</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51.4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17862669"/>
                  </a:ext>
                </a:extLst>
              </a:tr>
              <a:tr h="439796">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5.0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0.806</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19.2</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18.7</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30461440"/>
                  </a:ext>
                </a:extLst>
              </a:tr>
              <a:tr h="439796">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6.0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1.01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9.5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9.0</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37570730"/>
                  </a:ext>
                </a:extLst>
              </a:tr>
              <a:tr h="439796">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1.21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5.5</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5.1</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1388098"/>
                  </a:ext>
                </a:extLst>
              </a:tr>
              <a:tr h="439796">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8.0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1.41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3.2</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3.1</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5360150"/>
                  </a:ext>
                </a:extLst>
              </a:tr>
              <a:tr h="439796">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20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3.83</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150µv p-p</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79472470"/>
                  </a:ext>
                </a:extLst>
              </a:tr>
            </a:tbl>
          </a:graphicData>
        </a:graphic>
      </p:graphicFrame>
      <p:sp>
        <p:nvSpPr>
          <p:cNvPr id="6" name="Rectangle 2">
            <a:extLst>
              <a:ext uri="{FF2B5EF4-FFF2-40B4-BE49-F238E27FC236}">
                <a16:creationId xmlns:a16="http://schemas.microsoft.com/office/drawing/2014/main" id="{91A9C8DF-DF26-4B30-9276-22BE5765F87D}"/>
              </a:ext>
            </a:extLst>
          </p:cNvPr>
          <p:cNvSpPr>
            <a:spLocks noChangeArrowheads="1"/>
          </p:cNvSpPr>
          <p:nvPr/>
        </p:nvSpPr>
        <p:spPr bwMode="auto">
          <a:xfrm>
            <a:off x="1719469" y="951965"/>
            <a:ext cx="2159770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25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82563"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Table 1. Measured and Computed Induced Voltage in Secondary Coil in Side-by-Side Test.</a:t>
            </a:r>
            <a:endParaRPr kumimoji="0" lang="en-US" altLang="en-US"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182563"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(8.02 v p-p applied to primary coil)</a:t>
            </a:r>
            <a:endParaRPr kumimoji="0" lang="en-US" altLang="en-US"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182563"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55678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C3E2A-3490-EF0F-028A-C5F2E0B7E50E}"/>
              </a:ext>
            </a:extLst>
          </p:cNvPr>
          <p:cNvSpPr>
            <a:spLocks noGrp="1"/>
          </p:cNvSpPr>
          <p:nvPr>
            <p:ph type="title"/>
          </p:nvPr>
        </p:nvSpPr>
        <p:spPr>
          <a:xfrm>
            <a:off x="838200" y="365126"/>
            <a:ext cx="10515600" cy="955674"/>
          </a:xfrm>
        </p:spPr>
        <p:txBody>
          <a:bodyPr>
            <a:normAutofit/>
          </a:bodyPr>
          <a:lstStyle/>
          <a:p>
            <a:pPr algn="ctr"/>
            <a:r>
              <a:rPr lang="en-US" sz="2800" b="1"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BDA0912F-3456-F047-5080-A0B14B1EFDF5}"/>
              </a:ext>
            </a:extLst>
          </p:cNvPr>
          <p:cNvSpPr>
            <a:spLocks noGrp="1"/>
          </p:cNvSpPr>
          <p:nvPr>
            <p:ph idx="1"/>
          </p:nvPr>
        </p:nvSpPr>
        <p:spPr>
          <a:xfrm>
            <a:off x="1027044" y="1253330"/>
            <a:ext cx="10515600" cy="4868067"/>
          </a:xfrm>
        </p:spPr>
        <p:txBody>
          <a:bodyPr>
            <a:normAutofit/>
          </a:bodyPr>
          <a:lstStyle/>
          <a:p>
            <a:r>
              <a:rPr lang="en-US" sz="2400" dirty="0">
                <a:latin typeface="Times New Roman" panose="02020603050405020304" pitchFamily="18" charset="0"/>
                <a:cs typeface="Times New Roman" panose="02020603050405020304" pitchFamily="18" charset="0"/>
              </a:rPr>
              <a:t>1</a:t>
            </a:r>
            <a:r>
              <a:rPr lang="en-US" sz="2400" baseline="30000" dirty="0">
                <a:latin typeface="Times New Roman" panose="02020603050405020304" pitchFamily="18" charset="0"/>
                <a:cs typeface="Times New Roman" panose="02020603050405020304" pitchFamily="18" charset="0"/>
              </a:rPr>
              <a:t>st</a:t>
            </a:r>
            <a:r>
              <a:rPr lang="en-US" sz="2400" dirty="0">
                <a:latin typeface="Times New Roman" panose="02020603050405020304" pitchFamily="18" charset="0"/>
                <a:cs typeface="Times New Roman" panose="02020603050405020304" pitchFamily="18" charset="0"/>
              </a:rPr>
              <a:t> Presentation of this series outlines the mathematical derivation of the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old Andre Ampère’s Law using SRT.</a:t>
            </a:r>
          </a:p>
          <a:p>
            <a:r>
              <a:rPr lang="en-US" sz="2400" dirty="0">
                <a:latin typeface="Times New Roman" panose="02020603050405020304" pitchFamily="18" charset="0"/>
                <a:cs typeface="Times New Roman" panose="02020603050405020304" pitchFamily="18" charset="0"/>
              </a:rPr>
              <a:t>2</a:t>
            </a:r>
            <a:r>
              <a:rPr lang="en-US" sz="2400" baseline="30000" dirty="0">
                <a:latin typeface="Times New Roman" panose="02020603050405020304" pitchFamily="18" charset="0"/>
                <a:cs typeface="Times New Roman" panose="02020603050405020304" pitchFamily="18" charset="0"/>
              </a:rPr>
              <a:t>nd</a:t>
            </a:r>
            <a:r>
              <a:rPr lang="en-US" sz="2400" dirty="0">
                <a:latin typeface="Times New Roman" panose="02020603050405020304" pitchFamily="18" charset="0"/>
                <a:cs typeface="Times New Roman" panose="02020603050405020304" pitchFamily="18" charset="0"/>
              </a:rPr>
              <a:t> Presentation shows with experiment the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old Andre Ampère’s Law is valid and use of current element lengths based on wire diameter expedites computer calculations using the Law. </a:t>
            </a:r>
          </a:p>
          <a:p>
            <a:r>
              <a:rPr lang="en-US" sz="2400" dirty="0">
                <a:latin typeface="Times New Roman" panose="02020603050405020304" pitchFamily="18" charset="0"/>
                <a:cs typeface="Times New Roman" panose="02020603050405020304" pitchFamily="18" charset="0"/>
              </a:rPr>
              <a:t>This presentation shows that while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Andre Ampère’s Law allows one to calculate force between current elements having constant current, it may be mathematically differentiated and used to calculate induction effects having varying currents thru the current elements</a:t>
            </a:r>
          </a:p>
          <a:p>
            <a:r>
              <a:rPr lang="en-US" sz="2400" dirty="0">
                <a:latin typeface="Times New Roman" panose="02020603050405020304" pitchFamily="18" charset="0"/>
                <a:cs typeface="Times New Roman" panose="02020603050405020304" pitchFamily="18" charset="0"/>
              </a:rPr>
              <a:t>The old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Andre Ampère’s Law:</a:t>
            </a:r>
          </a:p>
          <a:p>
            <a:endParaRPr lang="en-US" sz="1800" dirty="0"/>
          </a:p>
        </p:txBody>
      </p:sp>
      <p:sp>
        <p:nvSpPr>
          <p:cNvPr id="4" name="Rectangle 2">
            <a:extLst>
              <a:ext uri="{FF2B5EF4-FFF2-40B4-BE49-F238E27FC236}">
                <a16:creationId xmlns:a16="http://schemas.microsoft.com/office/drawing/2014/main" id="{83671B00-B008-1520-5310-C886B88D8E0D}"/>
              </a:ext>
            </a:extLst>
          </p:cNvPr>
          <p:cNvSpPr>
            <a:spLocks noChangeArrowheads="1"/>
          </p:cNvSpPr>
          <p:nvPr/>
        </p:nvSpPr>
        <p:spPr bwMode="auto">
          <a:xfrm>
            <a:off x="69574"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FFF8002C-BA31-748D-E06B-85C466BB5FE5}"/>
              </a:ext>
            </a:extLst>
          </p:cNvPr>
          <p:cNvGraphicFramePr>
            <a:graphicFrameLocks noChangeAspect="1"/>
          </p:cNvGraphicFramePr>
          <p:nvPr>
            <p:extLst>
              <p:ext uri="{D42A27DB-BD31-4B8C-83A1-F6EECF244321}">
                <p14:modId xmlns:p14="http://schemas.microsoft.com/office/powerpoint/2010/main" val="1389079310"/>
              </p:ext>
            </p:extLst>
          </p:nvPr>
        </p:nvGraphicFramePr>
        <p:xfrm>
          <a:off x="3098800" y="5251209"/>
          <a:ext cx="5522180" cy="706921"/>
        </p:xfrm>
        <a:graphic>
          <a:graphicData uri="http://schemas.openxmlformats.org/presentationml/2006/ole">
            <mc:AlternateContent xmlns:mc="http://schemas.openxmlformats.org/markup-compatibility/2006">
              <mc:Choice xmlns:v="urn:schemas-microsoft-com:vml" Requires="v">
                <p:oleObj name="Equation" r:id="rId2" imgW="3416040" imgH="431640" progId="Equation.DSMT4">
                  <p:embed/>
                </p:oleObj>
              </mc:Choice>
              <mc:Fallback>
                <p:oleObj name="Equation" r:id="rId2" imgW="3416040" imgH="431640" progId="Equation.DSMT4">
                  <p:embed/>
                  <p:pic>
                    <p:nvPicPr>
                      <p:cNvPr id="0" name="Object 1"/>
                      <p:cNvPicPr>
                        <a:picLocks noChangeAspect="1" noChangeArrowheads="1"/>
                      </p:cNvPicPr>
                      <p:nvPr/>
                    </p:nvPicPr>
                    <p:blipFill>
                      <a:blip r:embed="rId3"/>
                      <a:srcRect/>
                      <a:stretch>
                        <a:fillRect/>
                      </a:stretch>
                    </p:blipFill>
                    <p:spPr bwMode="auto">
                      <a:xfrm>
                        <a:off x="3098800" y="5251209"/>
                        <a:ext cx="5522180" cy="706921"/>
                      </a:xfrm>
                      <a:prstGeom prst="rect">
                        <a:avLst/>
                      </a:prstGeom>
                      <a:noFill/>
                    </p:spPr>
                  </p:pic>
                </p:oleObj>
              </mc:Fallback>
            </mc:AlternateContent>
          </a:graphicData>
        </a:graphic>
      </p:graphicFrame>
      <p:sp>
        <p:nvSpPr>
          <p:cNvPr id="6" name="Rectangle 4">
            <a:extLst>
              <a:ext uri="{FF2B5EF4-FFF2-40B4-BE49-F238E27FC236}">
                <a16:creationId xmlns:a16="http://schemas.microsoft.com/office/drawing/2014/main" id="{A5860073-8360-D2A3-E70F-B39E595CA8DB}"/>
              </a:ext>
            </a:extLst>
          </p:cNvPr>
          <p:cNvSpPr>
            <a:spLocks noChangeArrowheads="1"/>
          </p:cNvSpPr>
          <p:nvPr/>
        </p:nvSpPr>
        <p:spPr bwMode="auto">
          <a:xfrm>
            <a:off x="188844" y="4381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8644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779188-4A0C-15AA-FB29-B7AE250D4D98}"/>
              </a:ext>
            </a:extLst>
          </p:cNvPr>
          <p:cNvSpPr txBox="1"/>
          <p:nvPr/>
        </p:nvSpPr>
        <p:spPr>
          <a:xfrm>
            <a:off x="2087218" y="451438"/>
            <a:ext cx="7235687" cy="523220"/>
          </a:xfrm>
          <a:prstGeom prst="rect">
            <a:avLst/>
          </a:prstGeom>
          <a:noFill/>
        </p:spPr>
        <p:txBody>
          <a:bodyPr wrap="square">
            <a:spAutoFit/>
          </a:bodyPr>
          <a:lstStyle/>
          <a:p>
            <a:r>
              <a:rPr lang="en-US" sz="2800" dirty="0">
                <a:effectLst/>
                <a:latin typeface="Times New Roman" panose="02020603050405020304" pitchFamily="18" charset="0"/>
                <a:ea typeface="Times New Roman" panose="02020603050405020304" pitchFamily="18" charset="0"/>
              </a:rPr>
              <a:t>Discussion of results of side-by-side Experiment</a:t>
            </a:r>
            <a:endParaRPr lang="en-US" sz="2800" dirty="0"/>
          </a:p>
        </p:txBody>
      </p:sp>
      <p:sp>
        <p:nvSpPr>
          <p:cNvPr id="5" name="TextBox 4">
            <a:extLst>
              <a:ext uri="{FF2B5EF4-FFF2-40B4-BE49-F238E27FC236}">
                <a16:creationId xmlns:a16="http://schemas.microsoft.com/office/drawing/2014/main" id="{1510784D-45D4-3AD2-DF09-4B992DAE5526}"/>
              </a:ext>
            </a:extLst>
          </p:cNvPr>
          <p:cNvSpPr txBox="1"/>
          <p:nvPr/>
        </p:nvSpPr>
        <p:spPr>
          <a:xfrm>
            <a:off x="964098" y="1102177"/>
            <a:ext cx="10455964" cy="4653646"/>
          </a:xfrm>
          <a:prstGeom prst="rect">
            <a:avLst/>
          </a:prstGeom>
          <a:noFill/>
        </p:spPr>
        <p:txBody>
          <a:bodyPr wrap="square">
            <a:spAutoFit/>
          </a:bodyPr>
          <a:lstStyle/>
          <a:p>
            <a:pPr marL="0" marR="0">
              <a:lnSpc>
                <a:spcPct val="150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1. The induction formulas are supported.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2. This author finds it absolutely amazing that you can calculate the induced voltage accurately at large distances of coil separation.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3. While the author has not attempted to use the conventionally accepted force and induction formulas for calculation, it is expected that the attempt to do so would be very difficult. You would come up against violation of Newton’s Third Law and the problem of calculating flux linkages at large distances from the primary coil. It may be possible to do so, but has not been attempted by the present author.</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4. The full significance of these results has not been fully realized by the author. He suspects it denotes something about the reality of the e-field, the magnetic field, relativity, space, and gravity.</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7801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7F6B3BB-BF14-CF4A-5E7F-7D110F9750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9165" y="1513252"/>
            <a:ext cx="8309113" cy="3997251"/>
          </a:xfrm>
          <a:prstGeom prst="rect">
            <a:avLst/>
          </a:prstGeom>
        </p:spPr>
      </p:pic>
      <p:sp>
        <p:nvSpPr>
          <p:cNvPr id="4" name="TextBox 3">
            <a:extLst>
              <a:ext uri="{FF2B5EF4-FFF2-40B4-BE49-F238E27FC236}">
                <a16:creationId xmlns:a16="http://schemas.microsoft.com/office/drawing/2014/main" id="{E72536E5-E25E-034F-F99B-6A26767510B7}"/>
              </a:ext>
            </a:extLst>
          </p:cNvPr>
          <p:cNvSpPr txBox="1"/>
          <p:nvPr/>
        </p:nvSpPr>
        <p:spPr>
          <a:xfrm>
            <a:off x="2113722" y="498169"/>
            <a:ext cx="7834520" cy="1300612"/>
          </a:xfrm>
          <a:prstGeom prst="rect">
            <a:avLst/>
          </a:prstGeom>
          <a:noFill/>
        </p:spPr>
        <p:txBody>
          <a:bodyPr wrap="square">
            <a:spAutoFit/>
          </a:bodyPr>
          <a:lstStyle/>
          <a:p>
            <a:pPr marL="0" marR="0" algn="ctr">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Figure 1. General circuit for testing mutual inductance with load in secondary circuit, R</a:t>
            </a:r>
            <a:r>
              <a:rPr lang="en-US" sz="2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20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3026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589EE59-983C-8A79-6677-E418634A03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89767" y="1858618"/>
            <a:ext cx="9964033" cy="4095654"/>
          </a:xfrm>
          <a:prstGeom prst="rect">
            <a:avLst/>
          </a:prstGeom>
        </p:spPr>
      </p:pic>
      <p:sp>
        <p:nvSpPr>
          <p:cNvPr id="4" name="TextBox 3">
            <a:extLst>
              <a:ext uri="{FF2B5EF4-FFF2-40B4-BE49-F238E27FC236}">
                <a16:creationId xmlns:a16="http://schemas.microsoft.com/office/drawing/2014/main" id="{9D6E0D8B-6811-E8D1-2FC7-15A33DC48166}"/>
              </a:ext>
            </a:extLst>
          </p:cNvPr>
          <p:cNvSpPr txBox="1"/>
          <p:nvPr/>
        </p:nvSpPr>
        <p:spPr>
          <a:xfrm>
            <a:off x="1013791" y="719710"/>
            <a:ext cx="9772870" cy="830997"/>
          </a:xfrm>
          <a:prstGeom prst="rect">
            <a:avLst/>
          </a:prstGeom>
          <a:noFill/>
        </p:spPr>
        <p:txBody>
          <a:bodyPr wrap="square">
            <a:spAutoFit/>
          </a:bodyPr>
          <a:lstStyle/>
          <a:p>
            <a:pPr algn="ctr"/>
            <a:r>
              <a:rPr lang="en-US" sz="2400" dirty="0">
                <a:effectLst/>
                <a:latin typeface="Times New Roman" panose="02020603050405020304" pitchFamily="18" charset="0"/>
                <a:ea typeface="Times New Roman" panose="02020603050405020304" pitchFamily="18" charset="0"/>
              </a:rPr>
              <a:t> Figure 2. Block diagram for dynamic computer modeling of the circuit of Figure 1.</a:t>
            </a:r>
            <a:endParaRPr lang="en-US" sz="2400" dirty="0"/>
          </a:p>
        </p:txBody>
      </p:sp>
    </p:spTree>
    <p:extLst>
      <p:ext uri="{BB962C8B-B14F-4D97-AF65-F5344CB8AC3E}">
        <p14:creationId xmlns:p14="http://schemas.microsoft.com/office/powerpoint/2010/main" val="3622694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CD55196-1360-6568-2469-8F617519CCB5}"/>
              </a:ext>
            </a:extLst>
          </p:cNvPr>
          <p:cNvSpPr txBox="1"/>
          <p:nvPr/>
        </p:nvSpPr>
        <p:spPr>
          <a:xfrm>
            <a:off x="2186609" y="914400"/>
            <a:ext cx="6082748"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Conclusions</a:t>
            </a:r>
          </a:p>
        </p:txBody>
      </p:sp>
      <p:sp>
        <p:nvSpPr>
          <p:cNvPr id="4" name="TextBox 3">
            <a:extLst>
              <a:ext uri="{FF2B5EF4-FFF2-40B4-BE49-F238E27FC236}">
                <a16:creationId xmlns:a16="http://schemas.microsoft.com/office/drawing/2014/main" id="{A39555DD-6FC9-F5CE-12AD-F032D6E5CDD0}"/>
              </a:ext>
            </a:extLst>
          </p:cNvPr>
          <p:cNvSpPr txBox="1"/>
          <p:nvPr/>
        </p:nvSpPr>
        <p:spPr>
          <a:xfrm>
            <a:off x="844826" y="1691299"/>
            <a:ext cx="10992677" cy="4457952"/>
          </a:xfrm>
          <a:prstGeom prst="rect">
            <a:avLst/>
          </a:prstGeom>
          <a:noFill/>
        </p:spPr>
        <p:txBody>
          <a:bodyPr wrap="square">
            <a:spAutoFit/>
          </a:bodyPr>
          <a:lstStyle/>
          <a:p>
            <a:pPr marL="0" marR="0">
              <a:lnSpc>
                <a:spcPct val="150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1. The induction formulas shown are correct. Its only limitation is that it applies to relative velocities of charges much lower than the speed of light. Other formulas may be developed for much higher relative velocities.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2. The new model of the magnetic field provides new insights in the force interactions of moving isolated charges and current elements. For example, the actual force between two coils may also be calculated.</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3. It is absolutely astounding that one can accurately calculate the induced voltage on a secondary coil that is separated, say 3 meters, from the primary coil.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625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271A9-C82B-FAA6-863A-0B22D7CF3539}"/>
              </a:ext>
            </a:extLst>
          </p:cNvPr>
          <p:cNvSpPr>
            <a:spLocks noGrp="1"/>
          </p:cNvSpPr>
          <p:nvPr>
            <p:ph type="title"/>
          </p:nvPr>
        </p:nvSpPr>
        <p:spPr>
          <a:xfrm>
            <a:off x="838200" y="347662"/>
            <a:ext cx="10515600" cy="1325563"/>
          </a:xfrm>
        </p:spPr>
        <p:txBody>
          <a:bodyPr>
            <a:normAutofit/>
          </a:bodyPr>
          <a:lstStyle/>
          <a:p>
            <a:pPr algn="ctr"/>
            <a:r>
              <a:rPr lang="en-US" sz="2800" dirty="0">
                <a:latin typeface="Times New Roman" panose="02020603050405020304" pitchFamily="18" charset="0"/>
                <a:cs typeface="Times New Roman" panose="02020603050405020304" pitchFamily="18" charset="0"/>
              </a:rPr>
              <a:t>Introduction Cont’d</a:t>
            </a:r>
          </a:p>
        </p:txBody>
      </p:sp>
      <p:sp>
        <p:nvSpPr>
          <p:cNvPr id="3" name="Content Placeholder 2">
            <a:extLst>
              <a:ext uri="{FF2B5EF4-FFF2-40B4-BE49-F238E27FC236}">
                <a16:creationId xmlns:a16="http://schemas.microsoft.com/office/drawing/2014/main" id="{E0DAF1B4-E5A7-83BD-7FED-96F0297437E8}"/>
              </a:ext>
            </a:extLst>
          </p:cNvPr>
          <p:cNvSpPr>
            <a:spLocks noGrp="1"/>
          </p:cNvSpPr>
          <p:nvPr>
            <p:ph idx="1"/>
          </p:nvPr>
        </p:nvSpPr>
        <p:spPr>
          <a:xfrm>
            <a:off x="838200" y="2285999"/>
            <a:ext cx="10515600" cy="4351338"/>
          </a:xfrm>
        </p:spPr>
        <p:txBody>
          <a:bodyPr>
            <a:normAutofit fontScale="85000" lnSpcReduction="10000"/>
          </a:bodyPr>
          <a:lstStyle/>
          <a:p>
            <a:r>
              <a:rPr lang="en-US" sz="2400" dirty="0">
                <a:latin typeface="Times New Roman" panose="02020603050405020304" pitchFamily="18" charset="0"/>
                <a:cs typeface="Times New Roman" panose="02020603050405020304" pitchFamily="18" charset="0"/>
              </a:rPr>
              <a:t>Theory for induction was developed in the author’s paper on Einsteinian Electrodynamics.</a:t>
            </a:r>
          </a:p>
          <a:p>
            <a:r>
              <a:rPr lang="en-US" sz="2400" dirty="0">
                <a:latin typeface="Times New Roman" panose="02020603050405020304" pitchFamily="18" charset="0"/>
                <a:cs typeface="Times New Roman" panose="02020603050405020304" pitchFamily="18" charset="0"/>
              </a:rPr>
              <a:t>Lorentz Force Law is replaced with a new similar law for force between relatively slow moving isolated charges: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p>
        </p:txBody>
      </p:sp>
      <p:sp>
        <p:nvSpPr>
          <p:cNvPr id="4" name="Rectangle 2">
            <a:extLst>
              <a:ext uri="{FF2B5EF4-FFF2-40B4-BE49-F238E27FC236}">
                <a16:creationId xmlns:a16="http://schemas.microsoft.com/office/drawing/2014/main" id="{673A9F3A-E70A-D2BF-208F-B8EAEA4BA943}"/>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01250274-A5B5-AF6C-5F99-7E4DAE1B66EF}"/>
              </a:ext>
            </a:extLst>
          </p:cNvPr>
          <p:cNvGraphicFramePr>
            <a:graphicFrameLocks noChangeAspect="1"/>
          </p:cNvGraphicFramePr>
          <p:nvPr>
            <p:extLst>
              <p:ext uri="{D42A27DB-BD31-4B8C-83A1-F6EECF244321}">
                <p14:modId xmlns:p14="http://schemas.microsoft.com/office/powerpoint/2010/main" val="3095907178"/>
              </p:ext>
            </p:extLst>
          </p:nvPr>
        </p:nvGraphicFramePr>
        <p:xfrm>
          <a:off x="4064000" y="3848100"/>
          <a:ext cx="2676525" cy="552450"/>
        </p:xfrm>
        <a:graphic>
          <a:graphicData uri="http://schemas.openxmlformats.org/presentationml/2006/ole">
            <mc:AlternateContent xmlns:mc="http://schemas.openxmlformats.org/markup-compatibility/2006">
              <mc:Choice xmlns:v="urn:schemas-microsoft-com:vml" Requires="v">
                <p:oleObj name="Equation" r:id="rId2" imgW="1206360" imgH="253800" progId="Equation.DSMT4">
                  <p:embed/>
                </p:oleObj>
              </mc:Choice>
              <mc:Fallback>
                <p:oleObj name="Equation" r:id="rId2" imgW="1206360" imgH="253800" progId="Equation.DSMT4">
                  <p:embed/>
                  <p:pic>
                    <p:nvPicPr>
                      <p:cNvPr id="0" name="Object 1"/>
                      <p:cNvPicPr>
                        <a:picLocks noChangeAspect="1" noChangeArrowheads="1"/>
                      </p:cNvPicPr>
                      <p:nvPr/>
                    </p:nvPicPr>
                    <p:blipFill>
                      <a:blip r:embed="rId3"/>
                      <a:srcRect/>
                      <a:stretch>
                        <a:fillRect/>
                      </a:stretch>
                    </p:blipFill>
                    <p:spPr bwMode="auto">
                      <a:xfrm>
                        <a:off x="4064000" y="3848100"/>
                        <a:ext cx="2676525" cy="552450"/>
                      </a:xfrm>
                      <a:prstGeom prst="rect">
                        <a:avLst/>
                      </a:prstGeom>
                      <a:noFill/>
                    </p:spPr>
                  </p:pic>
                </p:oleObj>
              </mc:Fallback>
            </mc:AlternateContent>
          </a:graphicData>
        </a:graphic>
      </p:graphicFrame>
      <p:sp>
        <p:nvSpPr>
          <p:cNvPr id="6" name="Rectangle 4">
            <a:extLst>
              <a:ext uri="{FF2B5EF4-FFF2-40B4-BE49-F238E27FC236}">
                <a16:creationId xmlns:a16="http://schemas.microsoft.com/office/drawing/2014/main" id="{01355E91-80FB-9DF2-3587-2AC5A852D9E8}"/>
              </a:ext>
            </a:extLst>
          </p:cNvPr>
          <p:cNvSpPr>
            <a:spLocks noChangeArrowheads="1"/>
          </p:cNvSpPr>
          <p:nvPr/>
        </p:nvSpPr>
        <p:spPr bwMode="auto">
          <a:xfrm>
            <a:off x="152400" y="6127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B1F81A79-1E45-F2FF-8028-0CBD11802985}"/>
              </a:ext>
            </a:extLst>
          </p:cNvPr>
          <p:cNvGraphicFramePr>
            <a:graphicFrameLocks noChangeAspect="1"/>
          </p:cNvGraphicFramePr>
          <p:nvPr>
            <p:extLst>
              <p:ext uri="{D42A27DB-BD31-4B8C-83A1-F6EECF244321}">
                <p14:modId xmlns:p14="http://schemas.microsoft.com/office/powerpoint/2010/main" val="3826024951"/>
              </p:ext>
            </p:extLst>
          </p:nvPr>
        </p:nvGraphicFramePr>
        <p:xfrm>
          <a:off x="1302544" y="4461668"/>
          <a:ext cx="9891712" cy="1338262"/>
        </p:xfrm>
        <a:graphic>
          <a:graphicData uri="http://schemas.openxmlformats.org/presentationml/2006/ole">
            <mc:AlternateContent xmlns:mc="http://schemas.openxmlformats.org/markup-compatibility/2006">
              <mc:Choice xmlns:v="urn:schemas-microsoft-com:vml" Requires="v">
                <p:oleObj name="Equation" r:id="rId4" imgW="2438280" imgH="330120" progId="Equation.DSMT4">
                  <p:embed/>
                </p:oleObj>
              </mc:Choice>
              <mc:Fallback>
                <p:oleObj name="Equation" r:id="rId4" imgW="2438280" imgH="330120" progId="Equation.DSMT4">
                  <p:embed/>
                  <p:pic>
                    <p:nvPicPr>
                      <p:cNvPr id="0" name=""/>
                      <p:cNvPicPr/>
                      <p:nvPr/>
                    </p:nvPicPr>
                    <p:blipFill>
                      <a:blip r:embed="rId5"/>
                      <a:stretch>
                        <a:fillRect/>
                      </a:stretch>
                    </p:blipFill>
                    <p:spPr>
                      <a:xfrm>
                        <a:off x="1302544" y="4461668"/>
                        <a:ext cx="9891712" cy="1338262"/>
                      </a:xfrm>
                      <a:prstGeom prst="rect">
                        <a:avLst/>
                      </a:prstGeom>
                    </p:spPr>
                  </p:pic>
                </p:oleObj>
              </mc:Fallback>
            </mc:AlternateContent>
          </a:graphicData>
        </a:graphic>
      </p:graphicFrame>
    </p:spTree>
    <p:extLst>
      <p:ext uri="{BB962C8B-B14F-4D97-AF65-F5344CB8AC3E}">
        <p14:creationId xmlns:p14="http://schemas.microsoft.com/office/powerpoint/2010/main" val="4040813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E66D2-B6B2-A2FF-C975-689470F16D0F}"/>
              </a:ext>
            </a:extLst>
          </p:cNvPr>
          <p:cNvSpPr>
            <a:spLocks noGrp="1"/>
          </p:cNvSpPr>
          <p:nvPr>
            <p:ph type="title"/>
          </p:nvPr>
        </p:nvSpPr>
        <p:spPr/>
        <p:txBody>
          <a:bodyPr>
            <a:normAutofit/>
          </a:bodyPr>
          <a:lstStyle/>
          <a:p>
            <a:pPr algn="ctr"/>
            <a:r>
              <a:rPr lang="en-US" sz="2800" dirty="0">
                <a:latin typeface="Times New Roman" panose="02020603050405020304" pitchFamily="18" charset="0"/>
                <a:cs typeface="Times New Roman" panose="02020603050405020304" pitchFamily="18" charset="0"/>
              </a:rPr>
              <a:t>Introduction Cont’d</a:t>
            </a:r>
          </a:p>
        </p:txBody>
      </p:sp>
      <p:sp>
        <p:nvSpPr>
          <p:cNvPr id="3" name="Content Placeholder 2">
            <a:extLst>
              <a:ext uri="{FF2B5EF4-FFF2-40B4-BE49-F238E27FC236}">
                <a16:creationId xmlns:a16="http://schemas.microsoft.com/office/drawing/2014/main" id="{C4977FE7-3D32-35F1-B81D-AF405F9A70D7}"/>
              </a:ext>
            </a:extLst>
          </p:cNvPr>
          <p:cNvSpPr>
            <a:spLocks noGrp="1"/>
          </p:cNvSpPr>
          <p:nvPr>
            <p:ph idx="1"/>
          </p:nvPr>
        </p:nvSpPr>
        <p:spPr>
          <a:xfrm>
            <a:off x="838200" y="1350590"/>
            <a:ext cx="10515600" cy="4826373"/>
          </a:xfrm>
        </p:spPr>
        <p:txBody>
          <a:bodyPr>
            <a:normAutofit/>
          </a:bodyPr>
          <a:lstStyle/>
          <a:p>
            <a:pPr marL="0" indent="0">
              <a:buNone/>
            </a:pPr>
            <a:r>
              <a:rPr lang="en-US" sz="2400" dirty="0">
                <a:latin typeface="Times New Roman" panose="02020603050405020304" pitchFamily="18" charset="0"/>
              </a:rPr>
              <a:t>  </a:t>
            </a:r>
          </a:p>
        </p:txBody>
      </p:sp>
      <p:graphicFrame>
        <p:nvGraphicFramePr>
          <p:cNvPr id="4" name="Object 3">
            <a:extLst>
              <a:ext uri="{FF2B5EF4-FFF2-40B4-BE49-F238E27FC236}">
                <a16:creationId xmlns:a16="http://schemas.microsoft.com/office/drawing/2014/main" id="{9BD1C7A7-876E-7D63-58DC-97547A9DAE72}"/>
              </a:ext>
            </a:extLst>
          </p:cNvPr>
          <p:cNvGraphicFramePr>
            <a:graphicFrameLocks noChangeAspect="1"/>
          </p:cNvGraphicFramePr>
          <p:nvPr>
            <p:extLst>
              <p:ext uri="{D42A27DB-BD31-4B8C-83A1-F6EECF244321}">
                <p14:modId xmlns:p14="http://schemas.microsoft.com/office/powerpoint/2010/main" val="3374155702"/>
              </p:ext>
            </p:extLst>
          </p:nvPr>
        </p:nvGraphicFramePr>
        <p:xfrm>
          <a:off x="1107522" y="1350590"/>
          <a:ext cx="7420675" cy="1108551"/>
        </p:xfrm>
        <a:graphic>
          <a:graphicData uri="http://schemas.openxmlformats.org/presentationml/2006/ole">
            <mc:AlternateContent xmlns:mc="http://schemas.openxmlformats.org/markup-compatibility/2006">
              <mc:Choice xmlns:v="urn:schemas-microsoft-com:vml" Requires="v">
                <p:oleObj name="Equation" r:id="rId2" imgW="1815840" imgH="304560" progId="Equation.DSMT4">
                  <p:embed/>
                </p:oleObj>
              </mc:Choice>
              <mc:Fallback>
                <p:oleObj name="Equation" r:id="rId2" imgW="1815840" imgH="304560" progId="Equation.DSMT4">
                  <p:embed/>
                  <p:pic>
                    <p:nvPicPr>
                      <p:cNvPr id="0" name=""/>
                      <p:cNvPicPr/>
                      <p:nvPr/>
                    </p:nvPicPr>
                    <p:blipFill>
                      <a:blip r:embed="rId3"/>
                      <a:stretch>
                        <a:fillRect/>
                      </a:stretch>
                    </p:blipFill>
                    <p:spPr>
                      <a:xfrm>
                        <a:off x="1107522" y="1350590"/>
                        <a:ext cx="7420675" cy="1108551"/>
                      </a:xfrm>
                      <a:prstGeom prst="rect">
                        <a:avLst/>
                      </a:prstGeom>
                    </p:spPr>
                  </p:pic>
                </p:oleObj>
              </mc:Fallback>
            </mc:AlternateContent>
          </a:graphicData>
        </a:graphic>
      </p:graphicFrame>
      <p:sp>
        <p:nvSpPr>
          <p:cNvPr id="5" name="Rectangle 2">
            <a:extLst>
              <a:ext uri="{FF2B5EF4-FFF2-40B4-BE49-F238E27FC236}">
                <a16:creationId xmlns:a16="http://schemas.microsoft.com/office/drawing/2014/main" id="{05D5E4D1-1CE8-6F77-204D-7CEBE5972415}"/>
              </a:ext>
            </a:extLst>
          </p:cNvPr>
          <p:cNvSpPr>
            <a:spLocks noChangeArrowheads="1"/>
          </p:cNvSpPr>
          <p:nvPr/>
        </p:nvSpPr>
        <p:spPr bwMode="auto">
          <a:xfrm flipV="1">
            <a:off x="4512365" y="2925760"/>
            <a:ext cx="1762766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6" name="Object 5">
            <a:extLst>
              <a:ext uri="{FF2B5EF4-FFF2-40B4-BE49-F238E27FC236}">
                <a16:creationId xmlns:a16="http://schemas.microsoft.com/office/drawing/2014/main" id="{F8E116B2-1EB7-B0AA-2773-5E83A2716CBA}"/>
              </a:ext>
            </a:extLst>
          </p:cNvPr>
          <p:cNvGraphicFramePr>
            <a:graphicFrameLocks noChangeAspect="1"/>
          </p:cNvGraphicFramePr>
          <p:nvPr>
            <p:extLst>
              <p:ext uri="{D42A27DB-BD31-4B8C-83A1-F6EECF244321}">
                <p14:modId xmlns:p14="http://schemas.microsoft.com/office/powerpoint/2010/main" val="1232695353"/>
              </p:ext>
            </p:extLst>
          </p:nvPr>
        </p:nvGraphicFramePr>
        <p:xfrm>
          <a:off x="3120887" y="1937768"/>
          <a:ext cx="4149321" cy="985978"/>
        </p:xfrm>
        <a:graphic>
          <a:graphicData uri="http://schemas.openxmlformats.org/presentationml/2006/ole">
            <mc:AlternateContent xmlns:mc="http://schemas.openxmlformats.org/markup-compatibility/2006">
              <mc:Choice xmlns:v="urn:schemas-microsoft-com:vml" Requires="v">
                <p:oleObj name="Equation" r:id="rId4" imgW="1930400" imgH="457200" progId="Equation.DSMT4">
                  <p:embed/>
                </p:oleObj>
              </mc:Choice>
              <mc:Fallback>
                <p:oleObj name="Equation" r:id="rId4" imgW="1930400" imgH="4572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0887" y="1937768"/>
                        <a:ext cx="4149321" cy="985978"/>
                      </a:xfrm>
                      <a:prstGeom prst="rect">
                        <a:avLst/>
                      </a:prstGeom>
                      <a:noFill/>
                    </p:spPr>
                  </p:pic>
                </p:oleObj>
              </mc:Fallback>
            </mc:AlternateContent>
          </a:graphicData>
        </a:graphic>
      </p:graphicFrame>
      <p:graphicFrame>
        <p:nvGraphicFramePr>
          <p:cNvPr id="7" name="Object 6">
            <a:extLst>
              <a:ext uri="{FF2B5EF4-FFF2-40B4-BE49-F238E27FC236}">
                <a16:creationId xmlns:a16="http://schemas.microsoft.com/office/drawing/2014/main" id="{CD63C3FC-A68B-E3DC-897B-CA0F6F33204E}"/>
              </a:ext>
            </a:extLst>
          </p:cNvPr>
          <p:cNvGraphicFramePr>
            <a:graphicFrameLocks noChangeAspect="1"/>
          </p:cNvGraphicFramePr>
          <p:nvPr>
            <p:extLst>
              <p:ext uri="{D42A27DB-BD31-4B8C-83A1-F6EECF244321}">
                <p14:modId xmlns:p14="http://schemas.microsoft.com/office/powerpoint/2010/main" val="502541940"/>
              </p:ext>
            </p:extLst>
          </p:nvPr>
        </p:nvGraphicFramePr>
        <p:xfrm>
          <a:off x="1027112" y="3029090"/>
          <a:ext cx="10137775" cy="882650"/>
        </p:xfrm>
        <a:graphic>
          <a:graphicData uri="http://schemas.openxmlformats.org/presentationml/2006/ole">
            <mc:AlternateContent xmlns:mc="http://schemas.openxmlformats.org/markup-compatibility/2006">
              <mc:Choice xmlns:v="urn:schemas-microsoft-com:vml" Requires="v">
                <p:oleObj name="Equation" r:id="rId6" imgW="3797280" imgH="330120" progId="Equation.DSMT4">
                  <p:embed/>
                </p:oleObj>
              </mc:Choice>
              <mc:Fallback>
                <p:oleObj name="Equation" r:id="rId6" imgW="3797280" imgH="330120" progId="Equation.DSMT4">
                  <p:embed/>
                  <p:pic>
                    <p:nvPicPr>
                      <p:cNvPr id="0" name=""/>
                      <p:cNvPicPr/>
                      <p:nvPr/>
                    </p:nvPicPr>
                    <p:blipFill>
                      <a:blip r:embed="rId7"/>
                      <a:stretch>
                        <a:fillRect/>
                      </a:stretch>
                    </p:blipFill>
                    <p:spPr>
                      <a:xfrm>
                        <a:off x="1027112" y="3029090"/>
                        <a:ext cx="10137775" cy="882650"/>
                      </a:xfrm>
                      <a:prstGeom prst="rect">
                        <a:avLst/>
                      </a:prstGeom>
                    </p:spPr>
                  </p:pic>
                </p:oleObj>
              </mc:Fallback>
            </mc:AlternateContent>
          </a:graphicData>
        </a:graphic>
      </p:graphicFrame>
      <p:sp>
        <p:nvSpPr>
          <p:cNvPr id="8" name="Rectangle 4">
            <a:extLst>
              <a:ext uri="{FF2B5EF4-FFF2-40B4-BE49-F238E27FC236}">
                <a16:creationId xmlns:a16="http://schemas.microsoft.com/office/drawing/2014/main" id="{4C966AEC-EDFB-2B92-9A68-DD60B1899157}"/>
              </a:ext>
            </a:extLst>
          </p:cNvPr>
          <p:cNvSpPr>
            <a:spLocks noChangeArrowheads="1"/>
          </p:cNvSpPr>
          <p:nvPr/>
        </p:nvSpPr>
        <p:spPr bwMode="auto">
          <a:xfrm>
            <a:off x="4432852" y="443485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FDE90716-8EDF-0902-7C74-9ABCD110579F}"/>
              </a:ext>
            </a:extLst>
          </p:cNvPr>
          <p:cNvGraphicFramePr>
            <a:graphicFrameLocks noChangeAspect="1"/>
          </p:cNvGraphicFramePr>
          <p:nvPr>
            <p:extLst>
              <p:ext uri="{D42A27DB-BD31-4B8C-83A1-F6EECF244321}">
                <p14:modId xmlns:p14="http://schemas.microsoft.com/office/powerpoint/2010/main" val="3848922751"/>
              </p:ext>
            </p:extLst>
          </p:nvPr>
        </p:nvGraphicFramePr>
        <p:xfrm>
          <a:off x="3065463" y="4152900"/>
          <a:ext cx="4692650" cy="892175"/>
        </p:xfrm>
        <a:graphic>
          <a:graphicData uri="http://schemas.openxmlformats.org/presentationml/2006/ole">
            <mc:AlternateContent xmlns:mc="http://schemas.openxmlformats.org/markup-compatibility/2006">
              <mc:Choice xmlns:v="urn:schemas-microsoft-com:vml" Requires="v">
                <p:oleObj name="Equation" r:id="rId8" imgW="2197080" imgH="419040" progId="Equation.DSMT4">
                  <p:embed/>
                </p:oleObj>
              </mc:Choice>
              <mc:Fallback>
                <p:oleObj name="Equation" r:id="rId8" imgW="2197080" imgH="419040" progId="Equation.DSMT4">
                  <p:embed/>
                  <p:pic>
                    <p:nvPicPr>
                      <p:cNvPr id="0" name="Object 3"/>
                      <p:cNvPicPr>
                        <a:picLocks noChangeAspect="1" noChangeArrowheads="1"/>
                      </p:cNvPicPr>
                      <p:nvPr/>
                    </p:nvPicPr>
                    <p:blipFill>
                      <a:blip r:embed="rId9"/>
                      <a:srcRect/>
                      <a:stretch>
                        <a:fillRect/>
                      </a:stretch>
                    </p:blipFill>
                    <p:spPr bwMode="auto">
                      <a:xfrm>
                        <a:off x="3065463" y="4152900"/>
                        <a:ext cx="4692650" cy="892175"/>
                      </a:xfrm>
                      <a:prstGeom prst="rect">
                        <a:avLst/>
                      </a:prstGeom>
                      <a:noFill/>
                    </p:spPr>
                  </p:pic>
                </p:oleObj>
              </mc:Fallback>
            </mc:AlternateContent>
          </a:graphicData>
        </a:graphic>
      </p:graphicFrame>
    </p:spTree>
    <p:extLst>
      <p:ext uri="{BB962C8B-B14F-4D97-AF65-F5344CB8AC3E}">
        <p14:creationId xmlns:p14="http://schemas.microsoft.com/office/powerpoint/2010/main" val="2675553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EA838-2E3C-B484-0548-84A56D01E9E4}"/>
              </a:ext>
            </a:extLst>
          </p:cNvPr>
          <p:cNvSpPr>
            <a:spLocks noGrp="1"/>
          </p:cNvSpPr>
          <p:nvPr>
            <p:ph type="title"/>
          </p:nvPr>
        </p:nvSpPr>
        <p:spPr/>
        <p:txBody>
          <a:bodyPr>
            <a:normAutofit/>
          </a:bodyPr>
          <a:lstStyle/>
          <a:p>
            <a:pPr algn="ctr"/>
            <a:r>
              <a:rPr lang="en-US" sz="2800" dirty="0">
                <a:latin typeface="Times New Roman" panose="02020603050405020304" pitchFamily="18" charset="0"/>
                <a:cs typeface="Times New Roman" panose="02020603050405020304" pitchFamily="18" charset="0"/>
              </a:rPr>
              <a:t>Induction by Two different ways:</a:t>
            </a:r>
          </a:p>
        </p:txBody>
      </p:sp>
      <p:sp>
        <p:nvSpPr>
          <p:cNvPr id="3" name="Content Placeholder 2">
            <a:extLst>
              <a:ext uri="{FF2B5EF4-FFF2-40B4-BE49-F238E27FC236}">
                <a16:creationId xmlns:a16="http://schemas.microsoft.com/office/drawing/2014/main" id="{3E5E0B2A-F87E-246D-570C-0C3DCEFBD3E5}"/>
              </a:ext>
            </a:extLst>
          </p:cNvPr>
          <p:cNvSpPr>
            <a:spLocks noGrp="1"/>
          </p:cNvSpPr>
          <p:nvPr>
            <p:ph idx="1"/>
          </p:nvPr>
        </p:nvSpPr>
        <p:spPr/>
        <p:txBody>
          <a:bodyPr>
            <a:normAutofit/>
          </a:bodyPr>
          <a:lstStyle/>
          <a:p>
            <a:pPr marL="457200" indent="-457200">
              <a:buAutoNum type="arabicPeriod"/>
            </a:pPr>
            <a:r>
              <a:rPr lang="en-US" sz="2400" dirty="0">
                <a:latin typeface="Times New Roman" panose="02020603050405020304" pitchFamily="18" charset="0"/>
                <a:cs typeface="Times New Roman" panose="02020603050405020304" pitchFamily="18" charset="0"/>
              </a:rPr>
              <a:t>Induction by movement:</a:t>
            </a:r>
          </a:p>
          <a:p>
            <a:pPr marL="0" indent="0">
              <a:buNone/>
            </a:pPr>
            <a:r>
              <a:rPr lang="en-US" sz="2400" dirty="0">
                <a:latin typeface="Times New Roman" panose="02020603050405020304" pitchFamily="18" charset="0"/>
                <a:cs typeface="Times New Roman" panose="02020603050405020304" pitchFamily="18" charset="0"/>
              </a:rPr>
              <a:t>       Move a charge, wire or current element in a magnetic field.</a:t>
            </a:r>
          </a:p>
          <a:p>
            <a:pPr marL="0" indent="0">
              <a:buNone/>
            </a:pPr>
            <a:r>
              <a:rPr lang="en-US" sz="2400" dirty="0">
                <a:latin typeface="Times New Roman" panose="02020603050405020304" pitchFamily="18" charset="0"/>
                <a:cs typeface="Times New Roman" panose="02020603050405020304" pitchFamily="18" charset="0"/>
              </a:rPr>
              <a:t>       A voltage (emf) is acquired by the charge or is induced along the wire or</a:t>
            </a:r>
          </a:p>
          <a:p>
            <a:pPr marL="0" indent="0">
              <a:buNone/>
            </a:pPr>
            <a:r>
              <a:rPr lang="en-US" sz="2400" dirty="0">
                <a:latin typeface="Times New Roman" panose="02020603050405020304" pitchFamily="18" charset="0"/>
                <a:cs typeface="Times New Roman" panose="02020603050405020304" pitchFamily="18" charset="0"/>
              </a:rPr>
              <a:t>       current element.</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2. Induction by changing magnetic field:</a:t>
            </a:r>
          </a:p>
          <a:p>
            <a:pPr marL="0" indent="0">
              <a:buNone/>
            </a:pPr>
            <a:r>
              <a:rPr lang="en-US" sz="2400" dirty="0">
                <a:latin typeface="Times New Roman" panose="02020603050405020304" pitchFamily="18" charset="0"/>
                <a:cs typeface="Times New Roman" panose="02020603050405020304" pitchFamily="18" charset="0"/>
              </a:rPr>
              <a:t>    V</a:t>
            </a:r>
            <a:r>
              <a:rPr lang="en-US" sz="2400" dirty="0">
                <a:effectLst/>
                <a:latin typeface="Times New Roman" panose="02020603050405020304" pitchFamily="18" charset="0"/>
                <a:ea typeface="Calibri" panose="020F0502020204030204" pitchFamily="34" charset="0"/>
              </a:rPr>
              <a:t>ary the magnetic field created by a current in a wire or current element.</a:t>
            </a:r>
          </a:p>
          <a:p>
            <a:pPr marL="0" indent="0">
              <a:buNone/>
            </a:pPr>
            <a:r>
              <a:rPr lang="en-US" sz="2400" dirty="0">
                <a:effectLst/>
                <a:latin typeface="Times New Roman" panose="02020603050405020304" pitchFamily="18" charset="0"/>
                <a:ea typeface="Calibri" panose="020F0502020204030204" pitchFamily="34" charset="0"/>
              </a:rPr>
              <a:t>     A voltage or emf is induced on the separated charge, wire or current element.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7227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EE654-AE01-BC62-930A-B3DE45E2A3EB}"/>
              </a:ext>
            </a:extLst>
          </p:cNvPr>
          <p:cNvSpPr>
            <a:spLocks noGrp="1"/>
          </p:cNvSpPr>
          <p:nvPr>
            <p:ph type="title"/>
          </p:nvPr>
        </p:nvSpPr>
        <p:spPr/>
        <p:txBody>
          <a:bodyPr>
            <a:normAutofit/>
          </a:bodyPr>
          <a:lstStyle/>
          <a:p>
            <a:pPr algn="ctr"/>
            <a:r>
              <a:rPr lang="en-US" sz="2800" dirty="0">
                <a:latin typeface="Times New Roman" panose="02020603050405020304" pitchFamily="18" charset="0"/>
                <a:cs typeface="Times New Roman" panose="02020603050405020304" pitchFamily="18" charset="0"/>
              </a:rPr>
              <a:t>Definition of the “Volt”</a:t>
            </a:r>
          </a:p>
        </p:txBody>
      </p:sp>
      <p:sp>
        <p:nvSpPr>
          <p:cNvPr id="3" name="Content Placeholder 2">
            <a:extLst>
              <a:ext uri="{FF2B5EF4-FFF2-40B4-BE49-F238E27FC236}">
                <a16:creationId xmlns:a16="http://schemas.microsoft.com/office/drawing/2014/main" id="{DC127CEA-0F73-E625-87B5-6E0191911A43}"/>
              </a:ext>
            </a:extLst>
          </p:cNvPr>
          <p:cNvSpPr>
            <a:spLocks noGrp="1"/>
          </p:cNvSpPr>
          <p:nvPr>
            <p:ph idx="1"/>
          </p:nvPr>
        </p:nvSpPr>
        <p:spPr>
          <a:xfrm>
            <a:off x="1028700" y="2071480"/>
            <a:ext cx="10515600" cy="4351338"/>
          </a:xfrm>
        </p:spPr>
        <p:txBody>
          <a:bodyPr>
            <a:normAutofit/>
          </a:bodyPr>
          <a:lstStyle/>
          <a:p>
            <a:r>
              <a:rPr lang="en-US" sz="2400" dirty="0">
                <a:effectLst/>
                <a:latin typeface="Times New Roman" panose="02020603050405020304" pitchFamily="18" charset="0"/>
                <a:ea typeface="Calibri" panose="020F0502020204030204" pitchFamily="34" charset="0"/>
              </a:rPr>
              <a:t> It is helpful to recall the definition of voltage from a physics book: “It is the work </a:t>
            </a:r>
            <a:r>
              <a:rPr lang="en-US" sz="2400" i="1" dirty="0">
                <a:effectLst/>
                <a:latin typeface="Times New Roman" panose="02020603050405020304" pitchFamily="18" charset="0"/>
                <a:ea typeface="Calibri" panose="020F0502020204030204" pitchFamily="34" charset="0"/>
              </a:rPr>
              <a:t>W</a:t>
            </a:r>
            <a:r>
              <a:rPr lang="en-US" sz="2400" dirty="0">
                <a:effectLst/>
                <a:latin typeface="Times New Roman" panose="02020603050405020304" pitchFamily="18" charset="0"/>
                <a:ea typeface="Calibri" panose="020F0502020204030204" pitchFamily="34" charset="0"/>
              </a:rPr>
              <a:t> done by a unit charge in passing between two points of a circuit equal to the </a:t>
            </a:r>
            <a:r>
              <a:rPr lang="en-US" sz="2400" i="1" dirty="0">
                <a:effectLst/>
                <a:latin typeface="Times New Roman" panose="02020603050405020304" pitchFamily="18" charset="0"/>
                <a:ea typeface="Calibri" panose="020F0502020204030204" pitchFamily="34" charset="0"/>
              </a:rPr>
              <a:t>potential drop</a:t>
            </a:r>
            <a:r>
              <a:rPr lang="en-US" sz="2400" dirty="0">
                <a:effectLst/>
                <a:latin typeface="Times New Roman" panose="02020603050405020304" pitchFamily="18" charset="0"/>
                <a:ea typeface="Calibri" panose="020F0502020204030204" pitchFamily="34" charset="0"/>
              </a:rPr>
              <a:t> between these two points. If </a:t>
            </a:r>
            <a:r>
              <a:rPr lang="en-US" sz="2400" i="1" dirty="0">
                <a:effectLst/>
                <a:latin typeface="Times New Roman" panose="02020603050405020304" pitchFamily="18" charset="0"/>
                <a:ea typeface="Calibri" panose="020F0502020204030204" pitchFamily="34" charset="0"/>
              </a:rPr>
              <a:t>W</a:t>
            </a:r>
            <a:r>
              <a:rPr lang="en-US" sz="2400" dirty="0">
                <a:effectLst/>
                <a:latin typeface="Times New Roman" panose="02020603050405020304" pitchFamily="18" charset="0"/>
                <a:ea typeface="Calibri" panose="020F0502020204030204" pitchFamily="34" charset="0"/>
              </a:rPr>
              <a:t> is now taken to represent the work done by the charge </a:t>
            </a:r>
            <a:r>
              <a:rPr lang="en-US" sz="2400" i="1" dirty="0">
                <a:effectLst/>
                <a:latin typeface="Times New Roman" panose="02020603050405020304" pitchFamily="18" charset="0"/>
                <a:ea typeface="Calibri" panose="020F0502020204030204" pitchFamily="34" charset="0"/>
              </a:rPr>
              <a:t>Q</a:t>
            </a:r>
            <a:r>
              <a:rPr lang="en-US" sz="2400" dirty="0">
                <a:effectLst/>
                <a:latin typeface="Times New Roman" panose="02020603050405020304" pitchFamily="18" charset="0"/>
                <a:ea typeface="Calibri" panose="020F0502020204030204" pitchFamily="34" charset="0"/>
              </a:rPr>
              <a:t> in moving between two such points, the potential drop </a:t>
            </a:r>
            <a:r>
              <a:rPr lang="en-US" sz="2400" dirty="0" err="1">
                <a:effectLst/>
                <a:latin typeface="Times New Roman" panose="02020603050405020304" pitchFamily="18" charset="0"/>
                <a:ea typeface="Calibri" panose="020F0502020204030204" pitchFamily="34" charset="0"/>
              </a:rPr>
              <a:t>betweenthe</a:t>
            </a:r>
            <a:r>
              <a:rPr lang="en-US" sz="2400" dirty="0">
                <a:effectLst/>
                <a:latin typeface="Times New Roman" panose="02020603050405020304" pitchFamily="18" charset="0"/>
                <a:ea typeface="Calibri" panose="020F0502020204030204" pitchFamily="34" charset="0"/>
              </a:rPr>
              <a:t> points is </a:t>
            </a:r>
            <a:endParaRPr lang="en-US" sz="1800" dirty="0">
              <a:effectLst/>
              <a:latin typeface="Times New Roman" panose="02020603050405020304" pitchFamily="18" charset="0"/>
              <a:ea typeface="Calibri" panose="020F0502020204030204" pitchFamily="34" charset="0"/>
            </a:endParaRPr>
          </a:p>
          <a:p>
            <a:endParaRPr lang="en-US" sz="2400" dirty="0">
              <a:latin typeface="Times New Roman" panose="02020603050405020304" pitchFamily="18" charset="0"/>
              <a:ea typeface="Calibri" panose="020F0502020204030204" pitchFamily="34" charset="0"/>
            </a:endParaRPr>
          </a:p>
          <a:p>
            <a:r>
              <a:rPr lang="en-US" sz="2400" dirty="0">
                <a:effectLst/>
                <a:latin typeface="Times New Roman" panose="02020603050405020304" pitchFamily="18" charset="0"/>
                <a:ea typeface="Calibri" panose="020F0502020204030204" pitchFamily="34" charset="0"/>
              </a:rPr>
              <a:t>The term </a:t>
            </a:r>
            <a:r>
              <a:rPr lang="en-US" sz="2400" i="1" dirty="0">
                <a:effectLst/>
                <a:latin typeface="Times New Roman" panose="02020603050405020304" pitchFamily="18" charset="0"/>
                <a:ea typeface="Calibri" panose="020F0502020204030204" pitchFamily="34" charset="0"/>
              </a:rPr>
              <a:t>potential difference</a:t>
            </a:r>
            <a:r>
              <a:rPr lang="en-US" sz="2400" dirty="0">
                <a:effectLst/>
                <a:latin typeface="Times New Roman" panose="02020603050405020304" pitchFamily="18" charset="0"/>
                <a:ea typeface="Calibri" panose="020F0502020204030204" pitchFamily="34" charset="0"/>
              </a:rPr>
              <a:t> applies to both emf and potential drop; the practical unit is the volt. </a:t>
            </a:r>
            <a:r>
              <a:rPr lang="en-US" sz="2400" i="1" dirty="0">
                <a:effectLst/>
                <a:latin typeface="Times New Roman" panose="02020603050405020304" pitchFamily="18" charset="0"/>
                <a:ea typeface="Calibri" panose="020F0502020204030204" pitchFamily="34" charset="0"/>
              </a:rPr>
              <a:t>The potential difference between two points is one volt if a charge of one coulomb either requires or expends one joule of energy in moving from one point to the other</a:t>
            </a:r>
            <a:r>
              <a:rPr lang="en-US" sz="2400" dirty="0">
                <a:effectLst/>
                <a:latin typeface="Times New Roman" panose="02020603050405020304" pitchFamily="18" charset="0"/>
                <a:ea typeface="Calibri" panose="020F0502020204030204" pitchFamily="34" charset="0"/>
              </a:rPr>
              <a:t>” .</a:t>
            </a:r>
            <a:endParaRPr lang="en-US" sz="2400" dirty="0">
              <a:latin typeface="Times New Roman" panose="02020603050405020304" pitchFamily="18" charset="0"/>
              <a:cs typeface="Times New Roman" panose="02020603050405020304" pitchFamily="18" charset="0"/>
            </a:endParaRPr>
          </a:p>
        </p:txBody>
      </p:sp>
      <p:sp>
        <p:nvSpPr>
          <p:cNvPr id="4" name="Rectangle 2">
            <a:extLst>
              <a:ext uri="{FF2B5EF4-FFF2-40B4-BE49-F238E27FC236}">
                <a16:creationId xmlns:a16="http://schemas.microsoft.com/office/drawing/2014/main" id="{632E618A-725F-34A3-51B2-E1097854A140}"/>
              </a:ext>
            </a:extLst>
          </p:cNvPr>
          <p:cNvSpPr>
            <a:spLocks noChangeArrowheads="1"/>
          </p:cNvSpPr>
          <p:nvPr/>
        </p:nvSpPr>
        <p:spPr bwMode="auto">
          <a:xfrm>
            <a:off x="0" y="-10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5432C0B7-8539-BBE9-9BDD-FD07EB40455A}"/>
              </a:ext>
            </a:extLst>
          </p:cNvPr>
          <p:cNvGraphicFramePr>
            <a:graphicFrameLocks noChangeAspect="1"/>
          </p:cNvGraphicFramePr>
          <p:nvPr>
            <p:extLst>
              <p:ext uri="{D42A27DB-BD31-4B8C-83A1-F6EECF244321}">
                <p14:modId xmlns:p14="http://schemas.microsoft.com/office/powerpoint/2010/main" val="3115222101"/>
              </p:ext>
            </p:extLst>
          </p:nvPr>
        </p:nvGraphicFramePr>
        <p:xfrm>
          <a:off x="4035286" y="3428999"/>
          <a:ext cx="1228838" cy="397565"/>
        </p:xfrm>
        <a:graphic>
          <a:graphicData uri="http://schemas.openxmlformats.org/presentationml/2006/ole">
            <mc:AlternateContent xmlns:mc="http://schemas.openxmlformats.org/markup-compatibility/2006">
              <mc:Choice xmlns:v="urn:schemas-microsoft-com:vml" Requires="v">
                <p:oleObj name="Equation" r:id="rId2" imgW="647419" imgH="203112" progId="Equation.DSMT4">
                  <p:embed/>
                </p:oleObj>
              </mc:Choice>
              <mc:Fallback>
                <p:oleObj name="Equation" r:id="rId2" imgW="647419" imgH="203112"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5286" y="3428999"/>
                        <a:ext cx="1228838" cy="397565"/>
                      </a:xfrm>
                      <a:prstGeom prst="rect">
                        <a:avLst/>
                      </a:prstGeom>
                      <a:noFill/>
                    </p:spPr>
                  </p:pic>
                </p:oleObj>
              </mc:Fallback>
            </mc:AlternateContent>
          </a:graphicData>
        </a:graphic>
      </p:graphicFrame>
      <p:sp>
        <p:nvSpPr>
          <p:cNvPr id="6" name="Rectangle 4">
            <a:extLst>
              <a:ext uri="{FF2B5EF4-FFF2-40B4-BE49-F238E27FC236}">
                <a16:creationId xmlns:a16="http://schemas.microsoft.com/office/drawing/2014/main" id="{DBA25FCD-5EF7-DA73-7C0C-CB29D5FF08AA}"/>
              </a:ext>
            </a:extLst>
          </p:cNvPr>
          <p:cNvSpPr>
            <a:spLocks noChangeArrowheads="1"/>
          </p:cNvSpPr>
          <p:nvPr/>
        </p:nvSpPr>
        <p:spPr bwMode="auto">
          <a:xfrm>
            <a:off x="190500" y="35063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914980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847AE-9FEE-DAC4-D3F7-CE7E974B0DF1}"/>
              </a:ext>
            </a:extLst>
          </p:cNvPr>
          <p:cNvSpPr>
            <a:spLocks noGrp="1"/>
          </p:cNvSpPr>
          <p:nvPr>
            <p:ph type="title"/>
          </p:nvPr>
        </p:nvSpPr>
        <p:spPr/>
        <p:txBody>
          <a:bodyPr>
            <a:normAutofit/>
          </a:bodyPr>
          <a:lstStyle/>
          <a:p>
            <a:pPr algn="ctr"/>
            <a:r>
              <a:rPr lang="en-US" sz="2800" dirty="0">
                <a:latin typeface="Times New Roman" panose="02020603050405020304" pitchFamily="18" charset="0"/>
                <a:cs typeface="Times New Roman" panose="02020603050405020304" pitchFamily="18" charset="0"/>
              </a:rPr>
              <a:t>Basic Considerations</a:t>
            </a:r>
          </a:p>
        </p:txBody>
      </p:sp>
      <p:sp>
        <p:nvSpPr>
          <p:cNvPr id="3" name="Content Placeholder 2">
            <a:extLst>
              <a:ext uri="{FF2B5EF4-FFF2-40B4-BE49-F238E27FC236}">
                <a16:creationId xmlns:a16="http://schemas.microsoft.com/office/drawing/2014/main" id="{E2A44344-58C3-0483-7EA1-A314928ADE90}"/>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The charges,               , can either be an isolated charge like an electron or proton, or they can be a collection of single polarity charges like the conducting electrons in a current element of finite length </a:t>
            </a:r>
            <a:r>
              <a:rPr lang="en-US" sz="2400" i="1" dirty="0">
                <a:latin typeface="Times New Roman" panose="02020603050405020304" pitchFamily="18" charset="0"/>
                <a:cs typeface="Times New Roman" panose="02020603050405020304" pitchFamily="18" charset="0"/>
              </a:rPr>
              <a:t>ds.</a:t>
            </a:r>
          </a:p>
          <a:p>
            <a:r>
              <a:rPr lang="en-US" sz="2400" dirty="0">
                <a:latin typeface="Times New Roman" panose="02020603050405020304" pitchFamily="18" charset="0"/>
                <a:cs typeface="Times New Roman" panose="02020603050405020304" pitchFamily="18" charset="0"/>
              </a:rPr>
              <a:t>While the energy that establishes the induced voltage is created by the relationship of two entities, like an electron and a current element, the induced voltage will be considered to be on just on of the entities, like the current element. I will call this entity a “receptor”.</a:t>
            </a:r>
          </a:p>
          <a:p>
            <a:r>
              <a:rPr lang="en-US" sz="2400" dirty="0">
                <a:latin typeface="Times New Roman" panose="02020603050405020304" pitchFamily="18" charset="0"/>
                <a:cs typeface="Times New Roman" panose="02020603050405020304" pitchFamily="18" charset="0"/>
              </a:rPr>
              <a:t>In the calculations, for instance, for the induced voltage in a current element, the energy W in the formula                  is the induced voltage </a:t>
            </a:r>
            <a:r>
              <a:rPr lang="en-US" sz="2400" i="1" dirty="0">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in the current element.</a:t>
            </a:r>
          </a:p>
          <a:p>
            <a:r>
              <a:rPr lang="en-US" sz="2400" dirty="0">
                <a:latin typeface="Times New Roman" panose="02020603050405020304" pitchFamily="18" charset="0"/>
                <a:cs typeface="Times New Roman" panose="02020603050405020304" pitchFamily="18" charset="0"/>
              </a:rPr>
              <a:t>To get the total voltage in a wire, for instance, The induced voltages in all the current elements of the wire must be added.</a:t>
            </a:r>
          </a:p>
          <a:p>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graphicFrame>
        <p:nvGraphicFramePr>
          <p:cNvPr id="4" name="Object 3">
            <a:extLst>
              <a:ext uri="{FF2B5EF4-FFF2-40B4-BE49-F238E27FC236}">
                <a16:creationId xmlns:a16="http://schemas.microsoft.com/office/drawing/2014/main" id="{74BD9EF5-B35B-2479-EB6E-6ECD60ED7003}"/>
              </a:ext>
            </a:extLst>
          </p:cNvPr>
          <p:cNvGraphicFramePr>
            <a:graphicFrameLocks noChangeAspect="1"/>
          </p:cNvGraphicFramePr>
          <p:nvPr>
            <p:extLst>
              <p:ext uri="{D42A27DB-BD31-4B8C-83A1-F6EECF244321}">
                <p14:modId xmlns:p14="http://schemas.microsoft.com/office/powerpoint/2010/main" val="2754734726"/>
              </p:ext>
            </p:extLst>
          </p:nvPr>
        </p:nvGraphicFramePr>
        <p:xfrm>
          <a:off x="2746513" y="1825625"/>
          <a:ext cx="1020418" cy="510209"/>
        </p:xfrm>
        <a:graphic>
          <a:graphicData uri="http://schemas.openxmlformats.org/presentationml/2006/ole">
            <mc:AlternateContent xmlns:mc="http://schemas.openxmlformats.org/markup-compatibility/2006">
              <mc:Choice xmlns:v="urn:schemas-microsoft-com:vml" Requires="v">
                <p:oleObj name="Equation" r:id="rId2" imgW="355320" imgH="177480" progId="Equation.DSMT4">
                  <p:embed/>
                </p:oleObj>
              </mc:Choice>
              <mc:Fallback>
                <p:oleObj name="Equation" r:id="rId2" imgW="355320" imgH="177480" progId="Equation.DSMT4">
                  <p:embed/>
                  <p:pic>
                    <p:nvPicPr>
                      <p:cNvPr id="0" name=""/>
                      <p:cNvPicPr/>
                      <p:nvPr/>
                    </p:nvPicPr>
                    <p:blipFill>
                      <a:blip r:embed="rId3"/>
                      <a:stretch>
                        <a:fillRect/>
                      </a:stretch>
                    </p:blipFill>
                    <p:spPr>
                      <a:xfrm>
                        <a:off x="2746513" y="1825625"/>
                        <a:ext cx="1020418" cy="510209"/>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F7CE65E3-B602-1E8E-3DB4-90459524BA14}"/>
              </a:ext>
            </a:extLst>
          </p:cNvPr>
          <p:cNvGraphicFramePr>
            <a:graphicFrameLocks noChangeAspect="1"/>
          </p:cNvGraphicFramePr>
          <p:nvPr>
            <p:extLst>
              <p:ext uri="{D42A27DB-BD31-4B8C-83A1-F6EECF244321}">
                <p14:modId xmlns:p14="http://schemas.microsoft.com/office/powerpoint/2010/main" val="1317050687"/>
              </p:ext>
            </p:extLst>
          </p:nvPr>
        </p:nvGraphicFramePr>
        <p:xfrm>
          <a:off x="4146825" y="4740965"/>
          <a:ext cx="1206984" cy="402328"/>
        </p:xfrm>
        <a:graphic>
          <a:graphicData uri="http://schemas.openxmlformats.org/presentationml/2006/ole">
            <mc:AlternateContent xmlns:mc="http://schemas.openxmlformats.org/markup-compatibility/2006">
              <mc:Choice xmlns:v="urn:schemas-microsoft-com:vml" Requires="v">
                <p:oleObj name="Equation" r:id="rId4" imgW="457200" imgH="152280" progId="Equation.DSMT4">
                  <p:embed/>
                </p:oleObj>
              </mc:Choice>
              <mc:Fallback>
                <p:oleObj name="Equation" r:id="rId4" imgW="457200" imgH="152280" progId="Equation.DSMT4">
                  <p:embed/>
                  <p:pic>
                    <p:nvPicPr>
                      <p:cNvPr id="0" name=""/>
                      <p:cNvPicPr/>
                      <p:nvPr/>
                    </p:nvPicPr>
                    <p:blipFill>
                      <a:blip r:embed="rId5"/>
                      <a:stretch>
                        <a:fillRect/>
                      </a:stretch>
                    </p:blipFill>
                    <p:spPr>
                      <a:xfrm>
                        <a:off x="4146825" y="4740965"/>
                        <a:ext cx="1206984" cy="402328"/>
                      </a:xfrm>
                      <a:prstGeom prst="rect">
                        <a:avLst/>
                      </a:prstGeom>
                    </p:spPr>
                  </p:pic>
                </p:oleObj>
              </mc:Fallback>
            </mc:AlternateContent>
          </a:graphicData>
        </a:graphic>
      </p:graphicFrame>
    </p:spTree>
    <p:extLst>
      <p:ext uri="{BB962C8B-B14F-4D97-AF65-F5344CB8AC3E}">
        <p14:creationId xmlns:p14="http://schemas.microsoft.com/office/powerpoint/2010/main" val="4080094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34D884-5677-E4B7-7136-662195E88FF2}"/>
              </a:ext>
            </a:extLst>
          </p:cNvPr>
          <p:cNvSpPr>
            <a:spLocks noGrp="1"/>
          </p:cNvSpPr>
          <p:nvPr>
            <p:ph type="title"/>
          </p:nvPr>
        </p:nvSpPr>
        <p:spPr/>
        <p:txBody>
          <a:bodyPr>
            <a:normAutofit/>
          </a:bodyPr>
          <a:lstStyle/>
          <a:p>
            <a:pPr algn="ctr"/>
            <a:r>
              <a:rPr lang="en-US" sz="2800" dirty="0">
                <a:latin typeface="Times New Roman" panose="02020603050405020304" pitchFamily="18" charset="0"/>
                <a:cs typeface="Times New Roman" panose="02020603050405020304" pitchFamily="18" charset="0"/>
              </a:rPr>
              <a:t>Induction Cases Considered</a:t>
            </a:r>
          </a:p>
        </p:txBody>
      </p:sp>
      <p:sp>
        <p:nvSpPr>
          <p:cNvPr id="5" name="Content Placeholder 4">
            <a:extLst>
              <a:ext uri="{FF2B5EF4-FFF2-40B4-BE49-F238E27FC236}">
                <a16:creationId xmlns:a16="http://schemas.microsoft.com/office/drawing/2014/main" id="{8BF8FD42-92C4-7990-609D-0AA6FE679BBE}"/>
              </a:ext>
            </a:extLst>
          </p:cNvPr>
          <p:cNvSpPr>
            <a:spLocks noGrp="1"/>
          </p:cNvSpPr>
          <p:nvPr>
            <p:ph idx="1"/>
          </p:nvPr>
        </p:nvSpPr>
        <p:spPr/>
        <p:txBody>
          <a:bodyPr>
            <a:normAutofit/>
          </a:bodyPr>
          <a:lstStyle/>
          <a:p>
            <a:pPr marL="457200" indent="-457200">
              <a:buAutoNum type="arabicPeriod"/>
            </a:pPr>
            <a:r>
              <a:rPr lang="en-US" sz="2400" dirty="0"/>
              <a:t>Induction by movement of a charge with respect to a stationary current element.</a:t>
            </a:r>
          </a:p>
          <a:p>
            <a:pPr marL="457200" indent="-457200">
              <a:buAutoNum type="arabicPeriod"/>
            </a:pPr>
            <a:r>
              <a:rPr lang="en-US" sz="2400" dirty="0"/>
              <a:t>Induction on a stationary charge with respect to a stationary current element by varying current in the current element.</a:t>
            </a:r>
          </a:p>
          <a:p>
            <a:pPr marL="457200" indent="-457200">
              <a:buAutoNum type="arabicPeriod"/>
            </a:pPr>
            <a:r>
              <a:rPr lang="en-US" sz="2400" dirty="0">
                <a:effectLst/>
                <a:latin typeface="Times New Roman" panose="02020603050405020304" pitchFamily="18" charset="0"/>
                <a:ea typeface="Times New Roman" panose="02020603050405020304" pitchFamily="18" charset="0"/>
              </a:rPr>
              <a:t>Induction between a stationary current element and a moving current element.</a:t>
            </a:r>
          </a:p>
          <a:p>
            <a:pPr marL="457200" indent="-457200">
              <a:buAutoNum type="arabicPeriod"/>
            </a:pPr>
            <a:r>
              <a:rPr lang="en-US" sz="2400" dirty="0">
                <a:effectLst/>
                <a:latin typeface="Times New Roman" panose="02020603050405020304" pitchFamily="18" charset="0"/>
                <a:ea typeface="Times New Roman" panose="02020603050405020304" pitchFamily="18" charset="0"/>
              </a:rPr>
              <a:t>Induction between two stationary current elements with varying current in one element. </a:t>
            </a:r>
            <a:endParaRPr lang="en-US" sz="2400" dirty="0"/>
          </a:p>
        </p:txBody>
      </p:sp>
    </p:spTree>
    <p:extLst>
      <p:ext uri="{BB962C8B-B14F-4D97-AF65-F5344CB8AC3E}">
        <p14:creationId xmlns:p14="http://schemas.microsoft.com/office/powerpoint/2010/main" val="207289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06C14C9-8B27-DB42-B816-95B8DEE19C2F}"/>
              </a:ext>
            </a:extLst>
          </p:cNvPr>
          <p:cNvSpPr txBox="1"/>
          <p:nvPr/>
        </p:nvSpPr>
        <p:spPr>
          <a:xfrm>
            <a:off x="1441174" y="531600"/>
            <a:ext cx="8766313" cy="954107"/>
          </a:xfrm>
          <a:prstGeom prst="rect">
            <a:avLst/>
          </a:prstGeom>
          <a:noFill/>
        </p:spPr>
        <p:txBody>
          <a:bodyPr wrap="square">
            <a:spAutoFit/>
          </a:bodyPr>
          <a:lstStyle/>
          <a:p>
            <a:pPr algn="ctr"/>
            <a:r>
              <a:rPr lang="en-US" sz="2800" dirty="0">
                <a:latin typeface="Times New Roman" panose="02020603050405020304" pitchFamily="18" charset="0"/>
                <a:cs typeface="Times New Roman" panose="02020603050405020304" pitchFamily="18" charset="0"/>
              </a:rPr>
              <a:t>1. Induction by movement of a charge with respect to a stationary current element</a:t>
            </a:r>
          </a:p>
        </p:txBody>
      </p:sp>
      <p:sp>
        <p:nvSpPr>
          <p:cNvPr id="12" name="TextBox 11">
            <a:extLst>
              <a:ext uri="{FF2B5EF4-FFF2-40B4-BE49-F238E27FC236}">
                <a16:creationId xmlns:a16="http://schemas.microsoft.com/office/drawing/2014/main" id="{8B782C28-19CB-0236-A7A3-A666DB036AFA}"/>
              </a:ext>
            </a:extLst>
          </p:cNvPr>
          <p:cNvSpPr txBox="1"/>
          <p:nvPr/>
        </p:nvSpPr>
        <p:spPr>
          <a:xfrm>
            <a:off x="1667289" y="1550361"/>
            <a:ext cx="10140397" cy="830997"/>
          </a:xfrm>
          <a:prstGeom prst="rect">
            <a:avLst/>
          </a:prstGeom>
          <a:noFill/>
        </p:spPr>
        <p:txBody>
          <a:bodyPr wrap="square">
            <a:spAutoFit/>
          </a:bodyPr>
          <a:lstStyle/>
          <a:p>
            <a:r>
              <a:rPr lang="en-US" sz="1800" dirty="0">
                <a:effectLst/>
                <a:latin typeface="Times New Roman" panose="02020603050405020304" pitchFamily="18" charset="0"/>
                <a:ea typeface="Calibri" panose="020F0502020204030204" pitchFamily="34" charset="0"/>
              </a:rPr>
              <a:t>. </a:t>
            </a:r>
            <a:r>
              <a:rPr lang="en-US" sz="2400" dirty="0">
                <a:effectLst/>
                <a:latin typeface="Times New Roman" panose="02020603050405020304" pitchFamily="18" charset="0"/>
                <a:ea typeface="Calibri" panose="020F0502020204030204" pitchFamily="34" charset="0"/>
              </a:rPr>
              <a:t>Let </a:t>
            </a:r>
            <a:r>
              <a:rPr lang="en-US" sz="2400" b="1" dirty="0">
                <a:effectLst/>
                <a:latin typeface="Times New Roman" panose="02020603050405020304" pitchFamily="18" charset="0"/>
                <a:ea typeface="Calibri" panose="020F0502020204030204" pitchFamily="34" charset="0"/>
              </a:rPr>
              <a:t>u</a:t>
            </a:r>
            <a:r>
              <a:rPr lang="en-US" sz="2400" b="1" baseline="-25000" dirty="0">
                <a:effectLst/>
                <a:latin typeface="Times New Roman" panose="02020603050405020304" pitchFamily="18" charset="0"/>
                <a:ea typeface="Calibri" panose="020F0502020204030204" pitchFamily="34" charset="0"/>
              </a:rPr>
              <a:t>2</a:t>
            </a:r>
            <a:r>
              <a:rPr lang="en-US" sz="2400" dirty="0">
                <a:effectLst/>
                <a:latin typeface="Times New Roman" panose="02020603050405020304" pitchFamily="18" charset="0"/>
                <a:ea typeface="Calibri" panose="020F0502020204030204" pitchFamily="34" charset="0"/>
              </a:rPr>
              <a:t> be the vector velocity of </a:t>
            </a:r>
            <a:r>
              <a:rPr lang="en-US" sz="2400" i="1" dirty="0">
                <a:effectLst/>
                <a:latin typeface="Times New Roman" panose="02020603050405020304" pitchFamily="18" charset="0"/>
                <a:ea typeface="Calibri" panose="020F0502020204030204" pitchFamily="34" charset="0"/>
              </a:rPr>
              <a:t>q</a:t>
            </a:r>
            <a:r>
              <a:rPr lang="en-US" sz="2400" baseline="-25000" dirty="0">
                <a:effectLst/>
                <a:latin typeface="Times New Roman" panose="02020603050405020304" pitchFamily="18" charset="0"/>
                <a:ea typeface="Calibri" panose="020F0502020204030204" pitchFamily="34" charset="0"/>
              </a:rPr>
              <a:t>2</a:t>
            </a:r>
            <a:r>
              <a:rPr lang="en-US" sz="2400" dirty="0">
                <a:effectLst/>
                <a:latin typeface="Times New Roman" panose="02020603050405020304" pitchFamily="18" charset="0"/>
                <a:ea typeface="Calibri" panose="020F0502020204030204" pitchFamily="34" charset="0"/>
              </a:rPr>
              <a:t> and </a:t>
            </a:r>
            <a:r>
              <a:rPr lang="en-US" sz="2400" b="1" dirty="0">
                <a:effectLst/>
                <a:latin typeface="Times New Roman" panose="02020603050405020304" pitchFamily="18" charset="0"/>
                <a:ea typeface="Calibri" panose="020F0502020204030204" pitchFamily="34" charset="0"/>
              </a:rPr>
              <a:t>u</a:t>
            </a:r>
            <a:r>
              <a:rPr lang="en-US" sz="2400" b="1" baseline="-25000" dirty="0">
                <a:effectLst/>
                <a:latin typeface="Times New Roman" panose="02020603050405020304" pitchFamily="18" charset="0"/>
                <a:ea typeface="Calibri" panose="020F0502020204030204" pitchFamily="34" charset="0"/>
              </a:rPr>
              <a:t>1</a:t>
            </a:r>
            <a:r>
              <a:rPr lang="en-US" sz="2400" dirty="0">
                <a:effectLst/>
                <a:latin typeface="Times New Roman" panose="02020603050405020304" pitchFamily="18" charset="0"/>
                <a:ea typeface="Calibri" panose="020F0502020204030204" pitchFamily="34" charset="0"/>
              </a:rPr>
              <a:t> be the vector velocity of the electron lattice in the current element. Then </a:t>
            </a:r>
            <a:endParaRPr lang="en-US" sz="2400" dirty="0"/>
          </a:p>
        </p:txBody>
      </p:sp>
      <p:sp>
        <p:nvSpPr>
          <p:cNvPr id="13" name="Rectangle 7">
            <a:extLst>
              <a:ext uri="{FF2B5EF4-FFF2-40B4-BE49-F238E27FC236}">
                <a16:creationId xmlns:a16="http://schemas.microsoft.com/office/drawing/2014/main" id="{1A4D9CC2-CB69-7D1C-FEE5-E8A6AC20C84F}"/>
              </a:ext>
            </a:extLst>
          </p:cNvPr>
          <p:cNvSpPr>
            <a:spLocks noChangeArrowheads="1"/>
          </p:cNvSpPr>
          <p:nvPr/>
        </p:nvSpPr>
        <p:spPr bwMode="auto">
          <a:xfrm>
            <a:off x="347870" y="-114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 13">
            <a:extLst>
              <a:ext uri="{FF2B5EF4-FFF2-40B4-BE49-F238E27FC236}">
                <a16:creationId xmlns:a16="http://schemas.microsoft.com/office/drawing/2014/main" id="{5AEA45D1-1703-51B4-34B8-A6B4FE7ECA4C}"/>
              </a:ext>
            </a:extLst>
          </p:cNvPr>
          <p:cNvGraphicFramePr>
            <a:graphicFrameLocks noChangeAspect="1"/>
          </p:cNvGraphicFramePr>
          <p:nvPr>
            <p:extLst>
              <p:ext uri="{D42A27DB-BD31-4B8C-83A1-F6EECF244321}">
                <p14:modId xmlns:p14="http://schemas.microsoft.com/office/powerpoint/2010/main" val="2456441714"/>
              </p:ext>
            </p:extLst>
          </p:nvPr>
        </p:nvGraphicFramePr>
        <p:xfrm>
          <a:off x="6038336" y="1945486"/>
          <a:ext cx="1423468" cy="461665"/>
        </p:xfrm>
        <a:graphic>
          <a:graphicData uri="http://schemas.openxmlformats.org/presentationml/2006/ole">
            <mc:AlternateContent xmlns:mc="http://schemas.openxmlformats.org/markup-compatibility/2006">
              <mc:Choice xmlns:v="urn:schemas-microsoft-com:vml" Requires="v">
                <p:oleObj name="Equation" r:id="rId2" imgW="698500" imgH="228600" progId="Equation.DSMT4">
                  <p:embed/>
                </p:oleObj>
              </mc:Choice>
              <mc:Fallback>
                <p:oleObj name="Equation" r:id="rId2" imgW="698500" imgH="228600" progId="Equation.DSMT4">
                  <p:embed/>
                  <p:pic>
                    <p:nvPicPr>
                      <p:cNvPr id="0"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8336" y="1945486"/>
                        <a:ext cx="1423468" cy="461665"/>
                      </a:xfrm>
                      <a:prstGeom prst="rect">
                        <a:avLst/>
                      </a:prstGeom>
                      <a:noFill/>
                    </p:spPr>
                  </p:pic>
                </p:oleObj>
              </mc:Fallback>
            </mc:AlternateContent>
          </a:graphicData>
        </a:graphic>
      </p:graphicFrame>
      <p:sp>
        <p:nvSpPr>
          <p:cNvPr id="15" name="Rectangle 9">
            <a:extLst>
              <a:ext uri="{FF2B5EF4-FFF2-40B4-BE49-F238E27FC236}">
                <a16:creationId xmlns:a16="http://schemas.microsoft.com/office/drawing/2014/main" id="{EC108372-1F9E-BCCA-451D-1300814E380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8" name="TextBox 17">
            <a:extLst>
              <a:ext uri="{FF2B5EF4-FFF2-40B4-BE49-F238E27FC236}">
                <a16:creationId xmlns:a16="http://schemas.microsoft.com/office/drawing/2014/main" id="{D5260B81-AC43-4EBB-2BE5-2FF2E86F382A}"/>
              </a:ext>
            </a:extLst>
          </p:cNvPr>
          <p:cNvSpPr txBox="1"/>
          <p:nvPr/>
        </p:nvSpPr>
        <p:spPr>
          <a:xfrm>
            <a:off x="7327627" y="1898756"/>
            <a:ext cx="6097656" cy="738664"/>
          </a:xfrm>
          <a:prstGeom prst="rect">
            <a:avLst/>
          </a:prstGeom>
          <a:noFill/>
        </p:spPr>
        <p:txBody>
          <a:bodyPr wrap="square">
            <a:spAutoFit/>
          </a:bodyPr>
          <a:lstStyle/>
          <a:p>
            <a:r>
              <a:rPr lang="en-US" sz="2400" dirty="0">
                <a:effectLst/>
                <a:latin typeface="Times New Roman" panose="02020603050405020304" pitchFamily="18" charset="0"/>
                <a:ea typeface="Calibri" panose="020F0502020204030204" pitchFamily="34" charset="0"/>
              </a:rPr>
              <a:t>and </a:t>
            </a:r>
            <a:r>
              <a:rPr lang="en-US" sz="2400" i="1" dirty="0">
                <a:effectLst/>
                <a:latin typeface="Times New Roman" panose="02020603050405020304" pitchFamily="18" charset="0"/>
                <a:ea typeface="Calibri" panose="020F0502020204030204" pitchFamily="34" charset="0"/>
              </a:rPr>
              <a:t>v</a:t>
            </a:r>
            <a:r>
              <a:rPr lang="en-US" sz="2400" dirty="0">
                <a:effectLst/>
                <a:latin typeface="Times New Roman" panose="02020603050405020304" pitchFamily="18" charset="0"/>
                <a:ea typeface="Calibri" panose="020F0502020204030204" pitchFamily="34" charset="0"/>
              </a:rPr>
              <a:t> is the magnitude of this </a:t>
            </a:r>
          </a:p>
          <a:p>
            <a:r>
              <a:rPr lang="en-US" sz="1800" dirty="0">
                <a:effectLst/>
                <a:latin typeface="Times New Roman" panose="02020603050405020304" pitchFamily="18" charset="0"/>
                <a:ea typeface="Calibri" panose="020F0502020204030204" pitchFamily="34" charset="0"/>
              </a:rPr>
              <a:t> </a:t>
            </a:r>
            <a:endParaRPr lang="en-US" dirty="0"/>
          </a:p>
        </p:txBody>
      </p:sp>
      <p:sp>
        <p:nvSpPr>
          <p:cNvPr id="19" name="Rectangle 11">
            <a:extLst>
              <a:ext uri="{FF2B5EF4-FFF2-40B4-BE49-F238E27FC236}">
                <a16:creationId xmlns:a16="http://schemas.microsoft.com/office/drawing/2014/main" id="{E5813746-878F-95FB-C222-4C672E0E4C28}"/>
              </a:ext>
            </a:extLst>
          </p:cNvPr>
          <p:cNvSpPr>
            <a:spLocks noChangeArrowheads="1"/>
          </p:cNvSpPr>
          <p:nvPr/>
        </p:nvSpPr>
        <p:spPr bwMode="auto">
          <a:xfrm>
            <a:off x="2721665" y="297174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0" name="Object 19">
            <a:extLst>
              <a:ext uri="{FF2B5EF4-FFF2-40B4-BE49-F238E27FC236}">
                <a16:creationId xmlns:a16="http://schemas.microsoft.com/office/drawing/2014/main" id="{ABD06E99-2757-30CC-CBB4-3BF4A30B02E4}"/>
              </a:ext>
            </a:extLst>
          </p:cNvPr>
          <p:cNvGraphicFramePr>
            <a:graphicFrameLocks noChangeAspect="1"/>
          </p:cNvGraphicFramePr>
          <p:nvPr>
            <p:extLst>
              <p:ext uri="{D42A27DB-BD31-4B8C-83A1-F6EECF244321}">
                <p14:modId xmlns:p14="http://schemas.microsoft.com/office/powerpoint/2010/main" val="3883224856"/>
              </p:ext>
            </p:extLst>
          </p:nvPr>
        </p:nvGraphicFramePr>
        <p:xfrm>
          <a:off x="2721665" y="3354794"/>
          <a:ext cx="152400" cy="74156"/>
        </p:xfrm>
        <a:graphic>
          <a:graphicData uri="http://schemas.openxmlformats.org/presentationml/2006/ole">
            <mc:AlternateContent xmlns:mc="http://schemas.openxmlformats.org/markup-compatibility/2006">
              <mc:Choice xmlns:v="urn:schemas-microsoft-com:vml" Requires="v">
                <p:oleObj name="Equation" r:id="rId4" imgW="152268" imgH="203024" progId="Equation.DSMT4">
                  <p:embed/>
                </p:oleObj>
              </mc:Choice>
              <mc:Fallback>
                <p:oleObj name="Equation" r:id="rId4" imgW="152268" imgH="203024" progId="Equation.DSMT4">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1665" y="3354794"/>
                        <a:ext cx="152400" cy="74156"/>
                      </a:xfrm>
                      <a:prstGeom prst="rect">
                        <a:avLst/>
                      </a:prstGeom>
                      <a:noFill/>
                    </p:spPr>
                  </p:pic>
                </p:oleObj>
              </mc:Fallback>
            </mc:AlternateContent>
          </a:graphicData>
        </a:graphic>
      </p:graphicFrame>
      <p:sp>
        <p:nvSpPr>
          <p:cNvPr id="21" name="Rectangle 12">
            <a:extLst>
              <a:ext uri="{FF2B5EF4-FFF2-40B4-BE49-F238E27FC236}">
                <a16:creationId xmlns:a16="http://schemas.microsoft.com/office/drawing/2014/main" id="{927FB693-2D37-3C53-F6C2-5C435918422A}"/>
              </a:ext>
            </a:extLst>
          </p:cNvPr>
          <p:cNvSpPr>
            <a:spLocks noChangeArrowheads="1"/>
          </p:cNvSpPr>
          <p:nvPr/>
        </p:nvSpPr>
        <p:spPr bwMode="auto">
          <a:xfrm>
            <a:off x="3636066" y="2301922"/>
            <a:ext cx="442492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82563" algn="l" defTabSz="914400" rtl="0" eaLnBrk="0" fontAlgn="base" latinLnBrk="0" hangingPunct="0">
              <a:lnSpc>
                <a:spcPct val="100000"/>
              </a:lnSpc>
              <a:spcBef>
                <a:spcPct val="0"/>
              </a:spcBef>
              <a:spcAft>
                <a:spcPct val="0"/>
              </a:spcAft>
              <a:buClrTx/>
              <a:buSzTx/>
              <a:buFontTx/>
              <a:buNone/>
              <a:tabLst/>
            </a:pPr>
            <a:r>
              <a:rPr kumimoji="0" lang="el-GR" altLang="en-US" sz="2400" b="0" i="1"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β</a:t>
            </a:r>
            <a:r>
              <a:rPr kumimoji="0" lang="en-US" altLang="en-US"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is the angle between </a:t>
            </a:r>
            <a:r>
              <a:rPr kumimoji="0" lang="en-US" altLang="en-US"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t>
            </a:r>
            <a:r>
              <a:rPr kumimoji="0" lang="en-US" altLang="en-US"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and </a:t>
            </a:r>
            <a:r>
              <a:rPr kumimoji="0" lang="en-US" altLang="en-US"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a:t>
            </a:r>
            <a:r>
              <a:rPr kumimoji="0" lang="en-US" altLang="en-US" sz="2400" b="1"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12</a:t>
            </a:r>
            <a:r>
              <a:rPr kumimoji="0" lang="en-US" altLang="en-US"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66CADBC9-C6BF-EE20-F34D-383D38694A21}"/>
              </a:ext>
            </a:extLst>
          </p:cNvPr>
          <p:cNvSpPr txBox="1"/>
          <p:nvPr/>
        </p:nvSpPr>
        <p:spPr>
          <a:xfrm>
            <a:off x="1692454" y="2281137"/>
            <a:ext cx="2517084" cy="461665"/>
          </a:xfrm>
          <a:prstGeom prst="rect">
            <a:avLst/>
          </a:prstGeom>
          <a:noFill/>
        </p:spPr>
        <p:txBody>
          <a:bodyPr wrap="square">
            <a:spAutoFit/>
          </a:bodyPr>
          <a:lstStyle/>
          <a:p>
            <a:r>
              <a:rPr lang="en-US" sz="2400" dirty="0">
                <a:effectLst/>
                <a:latin typeface="Times New Roman" panose="02020603050405020304" pitchFamily="18" charset="0"/>
                <a:ea typeface="Calibri" panose="020F0502020204030204" pitchFamily="34" charset="0"/>
              </a:rPr>
              <a:t>relative velocity.</a:t>
            </a:r>
          </a:p>
        </p:txBody>
      </p:sp>
      <p:sp>
        <p:nvSpPr>
          <p:cNvPr id="28" name="TextBox 27">
            <a:extLst>
              <a:ext uri="{FF2B5EF4-FFF2-40B4-BE49-F238E27FC236}">
                <a16:creationId xmlns:a16="http://schemas.microsoft.com/office/drawing/2014/main" id="{783D7D23-1078-BBEA-0773-A5C6AA08A8D4}"/>
              </a:ext>
            </a:extLst>
          </p:cNvPr>
          <p:cNvSpPr txBox="1"/>
          <p:nvPr/>
        </p:nvSpPr>
        <p:spPr>
          <a:xfrm>
            <a:off x="1798982" y="2971749"/>
            <a:ext cx="405516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So the induced voltage will be:</a:t>
            </a:r>
          </a:p>
        </p:txBody>
      </p:sp>
      <p:sp>
        <p:nvSpPr>
          <p:cNvPr id="30" name="TextBox 29">
            <a:extLst>
              <a:ext uri="{FF2B5EF4-FFF2-40B4-BE49-F238E27FC236}">
                <a16:creationId xmlns:a16="http://schemas.microsoft.com/office/drawing/2014/main" id="{C288710C-A95F-0F81-D91C-DE0911C07BF2}"/>
              </a:ext>
            </a:extLst>
          </p:cNvPr>
          <p:cNvSpPr txBox="1"/>
          <p:nvPr/>
        </p:nvSpPr>
        <p:spPr>
          <a:xfrm>
            <a:off x="5757422" y="7957912"/>
            <a:ext cx="9015928" cy="650713"/>
          </a:xfrm>
          <a:prstGeom prst="rect">
            <a:avLst/>
          </a:prstGeom>
          <a:noFill/>
        </p:spPr>
        <p:txBody>
          <a:bodyPr wrap="square">
            <a:spAutoFit/>
          </a:bodyPr>
          <a:lstStyle/>
          <a:p>
            <a:endParaRPr lang="en-US" dirty="0"/>
          </a:p>
        </p:txBody>
      </p:sp>
      <p:sp>
        <p:nvSpPr>
          <p:cNvPr id="33" name="Rectangle 14">
            <a:extLst>
              <a:ext uri="{FF2B5EF4-FFF2-40B4-BE49-F238E27FC236}">
                <a16:creationId xmlns:a16="http://schemas.microsoft.com/office/drawing/2014/main" id="{5E756B4D-5107-8A68-D9CE-9AD68A0CE5C9}"/>
              </a:ext>
            </a:extLst>
          </p:cNvPr>
          <p:cNvSpPr>
            <a:spLocks noChangeArrowheads="1"/>
          </p:cNvSpPr>
          <p:nvPr/>
        </p:nvSpPr>
        <p:spPr bwMode="auto">
          <a:xfrm flipV="1">
            <a:off x="3636065" y="3703117"/>
            <a:ext cx="1474605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4" name="Object 33">
            <a:extLst>
              <a:ext uri="{FF2B5EF4-FFF2-40B4-BE49-F238E27FC236}">
                <a16:creationId xmlns:a16="http://schemas.microsoft.com/office/drawing/2014/main" id="{062578C1-DA92-F4E3-3BAD-CA2652D4B606}"/>
              </a:ext>
            </a:extLst>
          </p:cNvPr>
          <p:cNvGraphicFramePr>
            <a:graphicFrameLocks noChangeAspect="1"/>
          </p:cNvGraphicFramePr>
          <p:nvPr>
            <p:extLst>
              <p:ext uri="{D42A27DB-BD31-4B8C-83A1-F6EECF244321}">
                <p14:modId xmlns:p14="http://schemas.microsoft.com/office/powerpoint/2010/main" val="2838802992"/>
              </p:ext>
            </p:extLst>
          </p:nvPr>
        </p:nvGraphicFramePr>
        <p:xfrm>
          <a:off x="2655888" y="3354388"/>
          <a:ext cx="6989762" cy="925512"/>
        </p:xfrm>
        <a:graphic>
          <a:graphicData uri="http://schemas.openxmlformats.org/presentationml/2006/ole">
            <mc:AlternateContent xmlns:mc="http://schemas.openxmlformats.org/markup-compatibility/2006">
              <mc:Choice xmlns:v="urn:schemas-microsoft-com:vml" Requires="v">
                <p:oleObj name="Equation" r:id="rId6" imgW="3454200" imgH="457200" progId="Equation.DSMT4">
                  <p:embed/>
                </p:oleObj>
              </mc:Choice>
              <mc:Fallback>
                <p:oleObj name="Equation" r:id="rId6" imgW="3454200" imgH="457200" progId="Equation.DSMT4">
                  <p:embed/>
                  <p:pic>
                    <p:nvPicPr>
                      <p:cNvPr id="0" name="Object 13"/>
                      <p:cNvPicPr>
                        <a:picLocks noChangeAspect="1" noChangeArrowheads="1"/>
                      </p:cNvPicPr>
                      <p:nvPr/>
                    </p:nvPicPr>
                    <p:blipFill>
                      <a:blip r:embed="rId7"/>
                      <a:srcRect/>
                      <a:stretch>
                        <a:fillRect/>
                      </a:stretch>
                    </p:blipFill>
                    <p:spPr bwMode="auto">
                      <a:xfrm>
                        <a:off x="2655888" y="3354388"/>
                        <a:ext cx="6989762" cy="925512"/>
                      </a:xfrm>
                      <a:prstGeom prst="rect">
                        <a:avLst/>
                      </a:prstGeom>
                      <a:noFill/>
                    </p:spPr>
                  </p:pic>
                </p:oleObj>
              </mc:Fallback>
            </mc:AlternateContent>
          </a:graphicData>
        </a:graphic>
      </p:graphicFrame>
      <p:sp>
        <p:nvSpPr>
          <p:cNvPr id="35" name="Rectangle 16">
            <a:extLst>
              <a:ext uri="{FF2B5EF4-FFF2-40B4-BE49-F238E27FC236}">
                <a16:creationId xmlns:a16="http://schemas.microsoft.com/office/drawing/2014/main" id="{A177E740-8D70-0458-E221-E28B7356D746}"/>
              </a:ext>
            </a:extLst>
          </p:cNvPr>
          <p:cNvSpPr>
            <a:spLocks noChangeArrowheads="1"/>
          </p:cNvSpPr>
          <p:nvPr/>
        </p:nvSpPr>
        <p:spPr bwMode="auto">
          <a:xfrm flipV="1">
            <a:off x="3478695" y="4896373"/>
            <a:ext cx="2025854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6" name="Object 35">
            <a:extLst>
              <a:ext uri="{FF2B5EF4-FFF2-40B4-BE49-F238E27FC236}">
                <a16:creationId xmlns:a16="http://schemas.microsoft.com/office/drawing/2014/main" id="{26F1C42B-A414-A803-FB84-134B19CBB2DC}"/>
              </a:ext>
            </a:extLst>
          </p:cNvPr>
          <p:cNvGraphicFramePr>
            <a:graphicFrameLocks noChangeAspect="1"/>
          </p:cNvGraphicFramePr>
          <p:nvPr>
            <p:extLst>
              <p:ext uri="{D42A27DB-BD31-4B8C-83A1-F6EECF244321}">
                <p14:modId xmlns:p14="http://schemas.microsoft.com/office/powerpoint/2010/main" val="1890399968"/>
              </p:ext>
            </p:extLst>
          </p:nvPr>
        </p:nvGraphicFramePr>
        <p:xfrm>
          <a:off x="3478694" y="4536175"/>
          <a:ext cx="4301701" cy="607849"/>
        </p:xfrm>
        <a:graphic>
          <a:graphicData uri="http://schemas.openxmlformats.org/presentationml/2006/ole">
            <mc:AlternateContent xmlns:mc="http://schemas.openxmlformats.org/markup-compatibility/2006">
              <mc:Choice xmlns:v="urn:schemas-microsoft-com:vml" Requires="v">
                <p:oleObj name="Equation" r:id="rId8" imgW="1752600" imgH="254000" progId="Equation.DSMT4">
                  <p:embed/>
                </p:oleObj>
              </mc:Choice>
              <mc:Fallback>
                <p:oleObj name="Equation" r:id="rId8" imgW="1752600" imgH="254000" progId="Equation.DSMT4">
                  <p:embed/>
                  <p:pic>
                    <p:nvPicPr>
                      <p:cNvPr id="0" name="Object 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78694" y="4536175"/>
                        <a:ext cx="4301701" cy="607849"/>
                      </a:xfrm>
                      <a:prstGeom prst="rect">
                        <a:avLst/>
                      </a:prstGeom>
                      <a:noFill/>
                    </p:spPr>
                  </p:pic>
                </p:oleObj>
              </mc:Fallback>
            </mc:AlternateContent>
          </a:graphicData>
        </a:graphic>
      </p:graphicFrame>
      <p:sp>
        <p:nvSpPr>
          <p:cNvPr id="37" name="TextBox 36">
            <a:extLst>
              <a:ext uri="{FF2B5EF4-FFF2-40B4-BE49-F238E27FC236}">
                <a16:creationId xmlns:a16="http://schemas.microsoft.com/office/drawing/2014/main" id="{64CF9D82-9723-03A5-3F4A-86E7AD70C9E4}"/>
              </a:ext>
            </a:extLst>
          </p:cNvPr>
          <p:cNvSpPr txBox="1"/>
          <p:nvPr/>
        </p:nvSpPr>
        <p:spPr>
          <a:xfrm>
            <a:off x="2166730" y="4609266"/>
            <a:ext cx="964096"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where</a:t>
            </a:r>
          </a:p>
        </p:txBody>
      </p:sp>
    </p:spTree>
    <p:extLst>
      <p:ext uri="{BB962C8B-B14F-4D97-AF65-F5344CB8AC3E}">
        <p14:creationId xmlns:p14="http://schemas.microsoft.com/office/powerpoint/2010/main" val="20771037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1394</TotalTime>
  <Words>1424</Words>
  <Application>Microsoft Office PowerPoint</Application>
  <PresentationFormat>Widescreen</PresentationFormat>
  <Paragraphs>136</Paragraphs>
  <Slides>23</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vt:lpstr>
      <vt:lpstr>Calibri</vt:lpstr>
      <vt:lpstr>Calibri Light</vt:lpstr>
      <vt:lpstr>Times New Roman</vt:lpstr>
      <vt:lpstr>Office Theme</vt:lpstr>
      <vt:lpstr>Equation</vt:lpstr>
      <vt:lpstr>Electrical Induction Based on Andre Ampère’s Law Toward Einsteinian Electrodynamics   </vt:lpstr>
      <vt:lpstr>Introduction</vt:lpstr>
      <vt:lpstr>Introduction Cont’d</vt:lpstr>
      <vt:lpstr>Introduction Cont’d</vt:lpstr>
      <vt:lpstr>Induction by Two different ways:</vt:lpstr>
      <vt:lpstr>Definition of the “Volt”</vt:lpstr>
      <vt:lpstr>Basic Considerations</vt:lpstr>
      <vt:lpstr>Induction Cases Considered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Based on Andre Ampère’s Law  </dc:title>
  <dc:creator>Windows User</dc:creator>
  <cp:lastModifiedBy>Windows User</cp:lastModifiedBy>
  <cp:revision>66</cp:revision>
  <dcterms:created xsi:type="dcterms:W3CDTF">2022-09-26T22:24:27Z</dcterms:created>
  <dcterms:modified xsi:type="dcterms:W3CDTF">2022-10-07T20:11:52Z</dcterms:modified>
</cp:coreProperties>
</file>