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png" ContentType="image/png"/>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7"/>
  </p:notesMasterIdLst>
  <p:sldIdLst>
    <p:sldId id="256" r:id="rId2"/>
    <p:sldId id="316" r:id="rId3"/>
    <p:sldId id="317" r:id="rId4"/>
    <p:sldId id="296" r:id="rId5"/>
    <p:sldId id="309" r:id="rId6"/>
    <p:sldId id="295" r:id="rId7"/>
    <p:sldId id="257" r:id="rId8"/>
    <p:sldId id="258" r:id="rId9"/>
    <p:sldId id="259" r:id="rId10"/>
    <p:sldId id="260" r:id="rId11"/>
    <p:sldId id="262" r:id="rId12"/>
    <p:sldId id="312" r:id="rId13"/>
    <p:sldId id="264" r:id="rId14"/>
    <p:sldId id="263" r:id="rId15"/>
    <p:sldId id="311" r:id="rId16"/>
    <p:sldId id="315" r:id="rId17"/>
    <p:sldId id="265" r:id="rId18"/>
    <p:sldId id="266" r:id="rId19"/>
    <p:sldId id="310" r:id="rId20"/>
    <p:sldId id="318" r:id="rId21"/>
    <p:sldId id="302" r:id="rId22"/>
    <p:sldId id="304" r:id="rId23"/>
    <p:sldId id="307" r:id="rId24"/>
    <p:sldId id="308" r:id="rId25"/>
    <p:sldId id="314" r:id="rId2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Windows User" initials="WU" lastIdx="2" clrIdx="0">
    <p:extLst>
      <p:ext uri="{19B8F6BF-5375-455C-9EA6-DF929625EA0E}">
        <p15:presenceInfo xmlns:p15="http://schemas.microsoft.com/office/powerpoint/2012/main" userId="Windows User"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34578" autoAdjust="0"/>
    <p:restoredTop sz="86467" autoAdjust="0"/>
  </p:normalViewPr>
  <p:slideViewPr>
    <p:cSldViewPr>
      <p:cViewPr varScale="1">
        <p:scale>
          <a:sx n="117" d="100"/>
          <a:sy n="117" d="100"/>
        </p:scale>
        <p:origin x="1032" y="114"/>
      </p:cViewPr>
      <p:guideLst>
        <p:guide orient="horz" pos="2160"/>
        <p:guide pos="2880"/>
      </p:guideLst>
    </p:cSldViewPr>
  </p:slideViewPr>
  <p:outlineViewPr>
    <p:cViewPr>
      <p:scale>
        <a:sx n="33" d="100"/>
        <a:sy n="33" d="100"/>
      </p:scale>
      <p:origin x="0" y="273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commentAuthors" Target="commentAuthor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260D3714-A63D-448E-AF1E-1D4161F19EBB}" type="datetimeFigureOut">
              <a:rPr lang="en-US" smtClean="0"/>
              <a:t>10/10/2022</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1E71C44-2029-4509-892B-0DB05DA771D4}" type="slidenum">
              <a:rPr lang="en-US" smtClean="0"/>
              <a:t>‹#›</a:t>
            </a:fld>
            <a:endParaRPr lang="en-US" dirty="0"/>
          </a:p>
        </p:txBody>
      </p:sp>
    </p:spTree>
    <p:extLst>
      <p:ext uri="{BB962C8B-B14F-4D97-AF65-F5344CB8AC3E}">
        <p14:creationId xmlns:p14="http://schemas.microsoft.com/office/powerpoint/2010/main" val="219813758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 </a:t>
            </a:r>
          </a:p>
          <a:p>
            <a:r>
              <a:rPr lang="en-US" dirty="0"/>
              <a:t>1. Checked for formula </a:t>
            </a:r>
            <a:r>
              <a:rPr lang="en-US"/>
              <a:t>updates 10/10/22</a:t>
            </a:r>
            <a:r>
              <a:rPr lang="en-US" dirty="0"/>
              <a:t>. JK</a:t>
            </a:r>
          </a:p>
        </p:txBody>
      </p:sp>
      <p:sp>
        <p:nvSpPr>
          <p:cNvPr id="4" name="Slide Number Placeholder 3"/>
          <p:cNvSpPr>
            <a:spLocks noGrp="1"/>
          </p:cNvSpPr>
          <p:nvPr>
            <p:ph type="sldNum" sz="quarter" idx="5"/>
          </p:nvPr>
        </p:nvSpPr>
        <p:spPr/>
        <p:txBody>
          <a:bodyPr/>
          <a:lstStyle/>
          <a:p>
            <a:fld id="{81E71C44-2029-4509-892B-0DB05DA771D4}" type="slidenum">
              <a:rPr lang="en-US" smtClean="0"/>
              <a:t>1</a:t>
            </a:fld>
            <a:endParaRPr lang="en-US" dirty="0"/>
          </a:p>
        </p:txBody>
      </p:sp>
    </p:spTree>
    <p:extLst>
      <p:ext uri="{BB962C8B-B14F-4D97-AF65-F5344CB8AC3E}">
        <p14:creationId xmlns:p14="http://schemas.microsoft.com/office/powerpoint/2010/main" val="365805848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1E71C44-2029-4509-892B-0DB05DA771D4}" type="slidenum">
              <a:rPr lang="en-US" smtClean="0"/>
              <a:t>21</a:t>
            </a:fld>
            <a:endParaRPr lang="en-US" dirty="0"/>
          </a:p>
        </p:txBody>
      </p:sp>
    </p:spTree>
    <p:extLst>
      <p:ext uri="{BB962C8B-B14F-4D97-AF65-F5344CB8AC3E}">
        <p14:creationId xmlns:p14="http://schemas.microsoft.com/office/powerpoint/2010/main" val="27602395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Notes:</a:t>
            </a:r>
          </a:p>
          <a:p>
            <a:r>
              <a:rPr lang="en-US" dirty="0"/>
              <a:t>1. Checked for formula updates 10/7/22. JK</a:t>
            </a:r>
          </a:p>
        </p:txBody>
      </p:sp>
      <p:sp>
        <p:nvSpPr>
          <p:cNvPr id="4" name="Slide Number Placeholder 3"/>
          <p:cNvSpPr>
            <a:spLocks noGrp="1"/>
          </p:cNvSpPr>
          <p:nvPr>
            <p:ph type="sldNum" sz="quarter" idx="5"/>
          </p:nvPr>
        </p:nvSpPr>
        <p:spPr/>
        <p:txBody>
          <a:bodyPr/>
          <a:lstStyle/>
          <a:p>
            <a:fld id="{81E71C44-2029-4509-892B-0DB05DA771D4}" type="slidenum">
              <a:rPr lang="en-US" smtClean="0"/>
              <a:t>22</a:t>
            </a:fld>
            <a:endParaRPr lang="en-US" dirty="0"/>
          </a:p>
        </p:txBody>
      </p:sp>
    </p:spTree>
    <p:extLst>
      <p:ext uri="{BB962C8B-B14F-4D97-AF65-F5344CB8AC3E}">
        <p14:creationId xmlns:p14="http://schemas.microsoft.com/office/powerpoint/2010/main" val="113261638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81E71C44-2029-4509-892B-0DB05DA771D4}" type="slidenum">
              <a:rPr lang="en-US" smtClean="0"/>
              <a:t>25</a:t>
            </a:fld>
            <a:endParaRPr lang="en-US" dirty="0"/>
          </a:p>
        </p:txBody>
      </p:sp>
    </p:spTree>
    <p:extLst>
      <p:ext uri="{BB962C8B-B14F-4D97-AF65-F5344CB8AC3E}">
        <p14:creationId xmlns:p14="http://schemas.microsoft.com/office/powerpoint/2010/main" val="428007731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261285490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7131784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41799822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166168788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31315457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41365985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34708551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223683219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88223947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3874201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9F727CA-B5E2-4914-8543-2729FD479935}" type="datetimeFigureOut">
              <a:rPr lang="en-US" smtClean="0"/>
              <a:t>10/10/2022</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C8379CFC-9918-4C2E-A042-55EF4DFC3BF0}" type="slidenum">
              <a:rPr lang="en-US" smtClean="0"/>
              <a:t>‹#›</a:t>
            </a:fld>
            <a:endParaRPr lang="en-US" dirty="0"/>
          </a:p>
        </p:txBody>
      </p:sp>
    </p:spTree>
    <p:extLst>
      <p:ext uri="{BB962C8B-B14F-4D97-AF65-F5344CB8AC3E}">
        <p14:creationId xmlns:p14="http://schemas.microsoft.com/office/powerpoint/2010/main" val="19599771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9F727CA-B5E2-4914-8543-2729FD479935}" type="datetimeFigureOut">
              <a:rPr lang="en-US" smtClean="0"/>
              <a:t>10/10/2022</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379CFC-9918-4C2E-A042-55EF4DFC3BF0}" type="slidenum">
              <a:rPr lang="en-US" smtClean="0"/>
              <a:t>‹#›</a:t>
            </a:fld>
            <a:endParaRPr lang="en-US" dirty="0"/>
          </a:p>
        </p:txBody>
      </p:sp>
    </p:spTree>
    <p:extLst>
      <p:ext uri="{BB962C8B-B14F-4D97-AF65-F5344CB8AC3E}">
        <p14:creationId xmlns:p14="http://schemas.microsoft.com/office/powerpoint/2010/main" val="133163351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4.wmf"/><Relationship Id="rId7" Type="http://schemas.openxmlformats.org/officeDocument/2006/relationships/image" Target="../media/image6.wmf"/><Relationship Id="rId2" Type="http://schemas.openxmlformats.org/officeDocument/2006/relationships/oleObject" Target="../embeddings/oleObject3.bin"/><Relationship Id="rId1" Type="http://schemas.openxmlformats.org/officeDocument/2006/relationships/slideLayout" Target="../slideLayouts/slideLayout2.xml"/><Relationship Id="rId6" Type="http://schemas.openxmlformats.org/officeDocument/2006/relationships/oleObject" Target="../embeddings/oleObject5.bin"/><Relationship Id="rId5" Type="http://schemas.openxmlformats.org/officeDocument/2006/relationships/image" Target="../media/image5.wmf"/><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image" Target="../media/image7.wmf"/><Relationship Id="rId2" Type="http://schemas.openxmlformats.org/officeDocument/2006/relationships/oleObject" Target="../embeddings/oleObject6.bin"/><Relationship Id="rId1" Type="http://schemas.openxmlformats.org/officeDocument/2006/relationships/slideLayout" Target="../slideLayouts/slideLayout2.xml"/><Relationship Id="rId5" Type="http://schemas.openxmlformats.org/officeDocument/2006/relationships/image" Target="../media/image8.wmf"/><Relationship Id="rId4" Type="http://schemas.openxmlformats.org/officeDocument/2006/relationships/oleObject" Target="../embeddings/oleObject7.bin"/></Relationships>
</file>

<file path=ppt/slides/_rels/slide12.xml.rels><?xml version="1.0" encoding="UTF-8" standalone="yes"?>
<Relationships xmlns="http://schemas.openxmlformats.org/package/2006/relationships"><Relationship Id="rId2" Type="http://schemas.openxmlformats.org/officeDocument/2006/relationships/image" Target="../media/image9.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9.wmf"/><Relationship Id="rId7" Type="http://schemas.openxmlformats.org/officeDocument/2006/relationships/image" Target="../media/image11.wmf"/><Relationship Id="rId2" Type="http://schemas.openxmlformats.org/officeDocument/2006/relationships/oleObject" Target="../embeddings/oleObject8.bin"/><Relationship Id="rId1" Type="http://schemas.openxmlformats.org/officeDocument/2006/relationships/slideLayout" Target="../slideLayouts/slideLayout2.xml"/><Relationship Id="rId6" Type="http://schemas.openxmlformats.org/officeDocument/2006/relationships/oleObject" Target="../embeddings/oleObject10.bin"/><Relationship Id="rId5" Type="http://schemas.openxmlformats.org/officeDocument/2006/relationships/image" Target="../media/image10.wmf"/><Relationship Id="rId4" Type="http://schemas.openxmlformats.org/officeDocument/2006/relationships/oleObject" Target="../embeddings/oleObject9.bin"/></Relationships>
</file>

<file path=ppt/slides/_rels/slide15.xml.rels><?xml version="1.0" encoding="UTF-8" standalone="yes"?>
<Relationships xmlns="http://schemas.openxmlformats.org/package/2006/relationships"><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15.wmf"/><Relationship Id="rId7" Type="http://schemas.openxmlformats.org/officeDocument/2006/relationships/image" Target="../media/image17.wmf"/><Relationship Id="rId2" Type="http://schemas.openxmlformats.org/officeDocument/2006/relationships/oleObject" Target="../embeddings/oleObject11.bin"/><Relationship Id="rId1" Type="http://schemas.openxmlformats.org/officeDocument/2006/relationships/slideLayout" Target="../slideLayouts/slideLayout2.xml"/><Relationship Id="rId6" Type="http://schemas.openxmlformats.org/officeDocument/2006/relationships/oleObject" Target="../embeddings/oleObject13.bin"/><Relationship Id="rId5" Type="http://schemas.openxmlformats.org/officeDocument/2006/relationships/image" Target="../media/image16.wmf"/><Relationship Id="rId4" Type="http://schemas.openxmlformats.org/officeDocument/2006/relationships/oleObject" Target="../embeddings/oleObject12.bin"/></Relationships>
</file>

<file path=ppt/slides/_rels/slide18.xml.rels><?xml version="1.0" encoding="UTF-8" standalone="yes"?>
<Relationships xmlns="http://schemas.openxmlformats.org/package/2006/relationships"><Relationship Id="rId3" Type="http://schemas.openxmlformats.org/officeDocument/2006/relationships/image" Target="../media/image18.wmf"/><Relationship Id="rId7" Type="http://schemas.openxmlformats.org/officeDocument/2006/relationships/image" Target="../media/image20.wmf"/><Relationship Id="rId2" Type="http://schemas.openxmlformats.org/officeDocument/2006/relationships/oleObject" Target="../embeddings/oleObject14.bin"/><Relationship Id="rId1" Type="http://schemas.openxmlformats.org/officeDocument/2006/relationships/slideLayout" Target="../slideLayouts/slideLayout2.xml"/><Relationship Id="rId6" Type="http://schemas.openxmlformats.org/officeDocument/2006/relationships/oleObject" Target="../embeddings/oleObject16.bin"/><Relationship Id="rId5" Type="http://schemas.openxmlformats.org/officeDocument/2006/relationships/image" Target="../media/image19.wmf"/><Relationship Id="rId4" Type="http://schemas.openxmlformats.org/officeDocument/2006/relationships/oleObject" Target="../embeddings/oleObject15.bin"/></Relationships>
</file>

<file path=ppt/slides/_rels/slide19.xml.rels><?xml version="1.0" encoding="UTF-8" standalone="yes"?>
<Relationships xmlns="http://schemas.openxmlformats.org/package/2006/relationships"><Relationship Id="rId2" Type="http://schemas.openxmlformats.org/officeDocument/2006/relationships/image" Target="../media/image21.emf"/><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0.bin"/><Relationship Id="rId13" Type="http://schemas.openxmlformats.org/officeDocument/2006/relationships/image" Target="../media/image27.wmf"/><Relationship Id="rId18" Type="http://schemas.openxmlformats.org/officeDocument/2006/relationships/oleObject" Target="../embeddings/oleObject25.bin"/><Relationship Id="rId3" Type="http://schemas.openxmlformats.org/officeDocument/2006/relationships/image" Target="../media/image22.wmf"/><Relationship Id="rId7" Type="http://schemas.openxmlformats.org/officeDocument/2006/relationships/image" Target="../media/image24.wmf"/><Relationship Id="rId12" Type="http://schemas.openxmlformats.org/officeDocument/2006/relationships/oleObject" Target="../embeddings/oleObject22.bin"/><Relationship Id="rId17" Type="http://schemas.openxmlformats.org/officeDocument/2006/relationships/image" Target="../media/image29.wmf"/><Relationship Id="rId2" Type="http://schemas.openxmlformats.org/officeDocument/2006/relationships/oleObject" Target="../embeddings/oleObject17.bin"/><Relationship Id="rId16" Type="http://schemas.openxmlformats.org/officeDocument/2006/relationships/oleObject" Target="../embeddings/oleObject24.bin"/><Relationship Id="rId1" Type="http://schemas.openxmlformats.org/officeDocument/2006/relationships/slideLayout" Target="../slideLayouts/slideLayout2.xml"/><Relationship Id="rId6" Type="http://schemas.openxmlformats.org/officeDocument/2006/relationships/oleObject" Target="../embeddings/oleObject19.bin"/><Relationship Id="rId11" Type="http://schemas.openxmlformats.org/officeDocument/2006/relationships/image" Target="../media/image26.wmf"/><Relationship Id="rId5" Type="http://schemas.openxmlformats.org/officeDocument/2006/relationships/image" Target="../media/image23.wmf"/><Relationship Id="rId15" Type="http://schemas.openxmlformats.org/officeDocument/2006/relationships/image" Target="../media/image28.wmf"/><Relationship Id="rId10" Type="http://schemas.openxmlformats.org/officeDocument/2006/relationships/oleObject" Target="../embeddings/oleObject21.bin"/><Relationship Id="rId19" Type="http://schemas.openxmlformats.org/officeDocument/2006/relationships/image" Target="../media/image30.wmf"/><Relationship Id="rId4" Type="http://schemas.openxmlformats.org/officeDocument/2006/relationships/oleObject" Target="../embeddings/oleObject18.bin"/><Relationship Id="rId9" Type="http://schemas.openxmlformats.org/officeDocument/2006/relationships/image" Target="../media/image25.wmf"/><Relationship Id="rId14" Type="http://schemas.openxmlformats.org/officeDocument/2006/relationships/oleObject" Target="../embeddings/oleObject23.bin"/></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8" Type="http://schemas.openxmlformats.org/officeDocument/2006/relationships/oleObject" Target="../embeddings/oleObject28.bin"/><Relationship Id="rId3" Type="http://schemas.openxmlformats.org/officeDocument/2006/relationships/image" Target="../media/image32.png"/><Relationship Id="rId7" Type="http://schemas.openxmlformats.org/officeDocument/2006/relationships/image" Target="../media/image32.wmf"/><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oleObject" Target="../embeddings/oleObject27.bin"/><Relationship Id="rId5" Type="http://schemas.openxmlformats.org/officeDocument/2006/relationships/image" Target="../media/image31.wmf"/><Relationship Id="rId4" Type="http://schemas.openxmlformats.org/officeDocument/2006/relationships/oleObject" Target="../embeddings/oleObject26.bin"/><Relationship Id="rId9" Type="http://schemas.openxmlformats.org/officeDocument/2006/relationships/image" Target="../media/image33.wmf"/></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3" Type="http://schemas.openxmlformats.org/officeDocument/2006/relationships/image" Target="../media/image34.wmf"/><Relationship Id="rId2" Type="http://schemas.openxmlformats.org/officeDocument/2006/relationships/oleObject" Target="../embeddings/oleObject29.bin"/><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wmf"/><Relationship Id="rId2" Type="http://schemas.openxmlformats.org/officeDocument/2006/relationships/oleObject" Target="../embeddings/oleObject1.bin"/><Relationship Id="rId1" Type="http://schemas.openxmlformats.org/officeDocument/2006/relationships/slideLayout" Target="../slideLayouts/slideLayout2.xml"/><Relationship Id="rId5" Type="http://schemas.openxmlformats.org/officeDocument/2006/relationships/image" Target="../media/image3.wmf"/><Relationship Id="rId4" Type="http://schemas.openxmlformats.org/officeDocument/2006/relationships/oleObject" Target="../embeddings/oleObject2.bin"/></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76400"/>
            <a:ext cx="7772400" cy="1924051"/>
          </a:xfrm>
        </p:spPr>
        <p:txBody>
          <a:bodyPr>
            <a:normAutofit fontScale="90000"/>
          </a:bodyPr>
          <a:lstStyle/>
          <a:p>
            <a:r>
              <a:rPr lang="en-US" dirty="0"/>
              <a:t>Mathematical Derivation of Andre Ampère’s Law Using Special Relativity Theory</a:t>
            </a:r>
          </a:p>
        </p:txBody>
      </p:sp>
      <p:sp>
        <p:nvSpPr>
          <p:cNvPr id="3" name="Subtitle 2"/>
          <p:cNvSpPr>
            <a:spLocks noGrp="1"/>
          </p:cNvSpPr>
          <p:nvPr>
            <p:ph type="subTitle" idx="1"/>
          </p:nvPr>
        </p:nvSpPr>
        <p:spPr/>
        <p:txBody>
          <a:bodyPr>
            <a:normAutofit/>
          </a:bodyPr>
          <a:lstStyle/>
          <a:p>
            <a:r>
              <a:rPr lang="en-US" b="1" dirty="0"/>
              <a:t>By James Keele, M.S.E.E</a:t>
            </a:r>
            <a:r>
              <a:rPr lang="en-US" dirty="0"/>
              <a:t>.</a:t>
            </a:r>
          </a:p>
          <a:p>
            <a:r>
              <a:rPr lang="en-US"/>
              <a:t>April 21, </a:t>
            </a:r>
            <a:r>
              <a:rPr lang="en-US" dirty="0"/>
              <a:t>2021</a:t>
            </a:r>
          </a:p>
          <a:p>
            <a:r>
              <a:rPr lang="en-US" dirty="0"/>
              <a:t># 1 Presentation</a:t>
            </a:r>
          </a:p>
          <a:p>
            <a:endParaRPr lang="en-US" dirty="0"/>
          </a:p>
        </p:txBody>
      </p:sp>
    </p:spTree>
    <p:extLst>
      <p:ext uri="{BB962C8B-B14F-4D97-AF65-F5344CB8AC3E}">
        <p14:creationId xmlns:p14="http://schemas.microsoft.com/office/powerpoint/2010/main" val="26369099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SRT Formalism Employed</a:t>
            </a:r>
          </a:p>
        </p:txBody>
      </p:sp>
      <p:sp>
        <p:nvSpPr>
          <p:cNvPr id="3" name="Content Placeholder 2"/>
          <p:cNvSpPr>
            <a:spLocks noGrp="1"/>
          </p:cNvSpPr>
          <p:nvPr>
            <p:ph idx="1"/>
          </p:nvPr>
        </p:nvSpPr>
        <p:spPr>
          <a:xfrm>
            <a:off x="457200" y="1600200"/>
            <a:ext cx="8229600" cy="5105400"/>
          </a:xfrm>
        </p:spPr>
        <p:txBody>
          <a:bodyPr/>
          <a:lstStyle/>
          <a:p>
            <a:pPr marL="514350" indent="-514350">
              <a:buAutoNum type="arabicPeriod"/>
            </a:pPr>
            <a:r>
              <a:rPr lang="en-US" dirty="0"/>
              <a:t>Lorentz Transformation</a:t>
            </a:r>
          </a:p>
          <a:p>
            <a:pPr marL="514350" indent="-514350">
              <a:buAutoNum type="arabicPeriod" startAt="2"/>
            </a:pPr>
            <a:r>
              <a:rPr lang="en-US" dirty="0"/>
              <a:t>Three Vectors: a(a1, a2, a3) (lower case)</a:t>
            </a:r>
          </a:p>
          <a:p>
            <a:pPr marL="0" indent="0">
              <a:buNone/>
            </a:pPr>
            <a:r>
              <a:rPr lang="en-US" dirty="0"/>
              <a:t>3. Four Vectors:  V(V1.V2.V3,V4) (Upper case)</a:t>
            </a:r>
          </a:p>
          <a:p>
            <a:pPr marL="0" indent="0">
              <a:buNone/>
            </a:pPr>
            <a:r>
              <a:rPr lang="en-US" dirty="0"/>
              <a:t>Four vector force formula:</a:t>
            </a:r>
          </a:p>
          <a:p>
            <a:pPr marL="0" indent="0">
              <a:buNone/>
            </a:pPr>
            <a:endParaRPr lang="en-US" dirty="0"/>
          </a:p>
          <a:p>
            <a:pPr marL="514350" indent="-514350">
              <a:buAutoNum type="arabicPeriod" startAt="4"/>
            </a:pPr>
            <a:r>
              <a:rPr lang="en-US" dirty="0"/>
              <a:t>The four vector force is good for transforming force between inertial frames and creating force laws.</a:t>
            </a:r>
          </a:p>
          <a:p>
            <a:pPr marL="0" indent="0">
              <a:buNone/>
            </a:pPr>
            <a:r>
              <a:rPr lang="en-US" dirty="0"/>
              <a:t>5.  </a:t>
            </a:r>
          </a:p>
          <a:p>
            <a:pPr marL="514350" indent="-514350">
              <a:buAutoNum type="arabicPeriod" startAt="4"/>
            </a:pPr>
            <a:endParaRPr lang="en-US" dirty="0"/>
          </a:p>
          <a:p>
            <a:pPr marL="514350" indent="-514350">
              <a:buAutoNum type="arabicPeriod" startAt="4"/>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37845634"/>
              </p:ext>
            </p:extLst>
          </p:nvPr>
        </p:nvGraphicFramePr>
        <p:xfrm>
          <a:off x="4451350" y="3359150"/>
          <a:ext cx="241300" cy="139700"/>
        </p:xfrm>
        <a:graphic>
          <a:graphicData uri="http://schemas.openxmlformats.org/presentationml/2006/ole">
            <mc:AlternateContent xmlns:mc="http://schemas.openxmlformats.org/markup-compatibility/2006">
              <mc:Choice xmlns:v="urn:schemas-microsoft-com:vml" Requires="v">
                <p:oleObj name="Equation" r:id="rId2" imgW="241200" imgH="139680" progId="Equation.3">
                  <p:embed/>
                </p:oleObj>
              </mc:Choice>
              <mc:Fallback>
                <p:oleObj name="Equation" r:id="rId2" imgW="241200" imgH="139680" progId="Equation.3">
                  <p:embed/>
                  <p:pic>
                    <p:nvPicPr>
                      <p:cNvPr id="0" name=""/>
                      <p:cNvPicPr/>
                      <p:nvPr/>
                    </p:nvPicPr>
                    <p:blipFill>
                      <a:blip r:embed="rId3"/>
                      <a:stretch>
                        <a:fillRect/>
                      </a:stretch>
                    </p:blipFill>
                    <p:spPr>
                      <a:xfrm>
                        <a:off x="4451350" y="3359150"/>
                        <a:ext cx="241300" cy="1397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98021071"/>
              </p:ext>
            </p:extLst>
          </p:nvPr>
        </p:nvGraphicFramePr>
        <p:xfrm>
          <a:off x="5181600" y="3276600"/>
          <a:ext cx="2753033" cy="1219200"/>
        </p:xfrm>
        <a:graphic>
          <a:graphicData uri="http://schemas.openxmlformats.org/presentationml/2006/ole">
            <mc:AlternateContent xmlns:mc="http://schemas.openxmlformats.org/markup-compatibility/2006">
              <mc:Choice xmlns:v="urn:schemas-microsoft-com:vml" Requires="v">
                <p:oleObj name="Equation" r:id="rId4" imgW="888840" imgH="393480" progId="Equation.3">
                  <p:embed/>
                </p:oleObj>
              </mc:Choice>
              <mc:Fallback>
                <p:oleObj name="Equation" r:id="rId4" imgW="888840" imgH="393480" progId="Equation.3">
                  <p:embed/>
                  <p:pic>
                    <p:nvPicPr>
                      <p:cNvPr id="0" name=""/>
                      <p:cNvPicPr/>
                      <p:nvPr/>
                    </p:nvPicPr>
                    <p:blipFill>
                      <a:blip r:embed="rId5"/>
                      <a:stretch>
                        <a:fillRect/>
                      </a:stretch>
                    </p:blipFill>
                    <p:spPr>
                      <a:xfrm>
                        <a:off x="5181600" y="3276600"/>
                        <a:ext cx="2753033" cy="1219200"/>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477178534"/>
              </p:ext>
            </p:extLst>
          </p:nvPr>
        </p:nvGraphicFramePr>
        <p:xfrm>
          <a:off x="1087438" y="6019800"/>
          <a:ext cx="3175000" cy="717550"/>
        </p:xfrm>
        <a:graphic>
          <a:graphicData uri="http://schemas.openxmlformats.org/presentationml/2006/ole">
            <mc:AlternateContent xmlns:mc="http://schemas.openxmlformats.org/markup-compatibility/2006">
              <mc:Choice xmlns:v="urn:schemas-microsoft-com:vml" Requires="v">
                <p:oleObj name="Equation" r:id="rId6" imgW="1066680" imgH="241200" progId="Equation.3">
                  <p:embed/>
                </p:oleObj>
              </mc:Choice>
              <mc:Fallback>
                <p:oleObj name="Equation" r:id="rId6" imgW="1066680" imgH="241200" progId="Equation.3">
                  <p:embed/>
                  <p:pic>
                    <p:nvPicPr>
                      <p:cNvPr id="0" name=""/>
                      <p:cNvPicPr/>
                      <p:nvPr/>
                    </p:nvPicPr>
                    <p:blipFill>
                      <a:blip r:embed="rId7"/>
                      <a:stretch>
                        <a:fillRect/>
                      </a:stretch>
                    </p:blipFill>
                    <p:spPr>
                      <a:xfrm>
                        <a:off x="1087438" y="6019800"/>
                        <a:ext cx="3175000" cy="717550"/>
                      </a:xfrm>
                      <a:prstGeom prst="rect">
                        <a:avLst/>
                      </a:prstGeom>
                    </p:spPr>
                  </p:pic>
                </p:oleObj>
              </mc:Fallback>
            </mc:AlternateContent>
          </a:graphicData>
        </a:graphic>
      </p:graphicFrame>
    </p:spTree>
    <p:extLst>
      <p:ext uri="{BB962C8B-B14F-4D97-AF65-F5344CB8AC3E}">
        <p14:creationId xmlns:p14="http://schemas.microsoft.com/office/powerpoint/2010/main" val="27071826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Lorentz Force Law: A Starting Point for the Four-Force SRT Transformation</a:t>
            </a:r>
          </a:p>
        </p:txBody>
      </p:sp>
      <p:sp>
        <p:nvSpPr>
          <p:cNvPr id="3" name="Content Placeholder 2"/>
          <p:cNvSpPr>
            <a:spLocks noGrp="1"/>
          </p:cNvSpPr>
          <p:nvPr>
            <p:ph idx="1"/>
          </p:nvPr>
        </p:nvSpPr>
        <p:spPr/>
        <p:txBody>
          <a:bodyPr>
            <a:normAutofit lnSpcReduction="10000"/>
          </a:bodyPr>
          <a:lstStyle/>
          <a:p>
            <a:pPr marL="0" indent="0" algn="ctr">
              <a:buNone/>
            </a:pPr>
            <a:r>
              <a:rPr lang="en-US" dirty="0"/>
              <a:t>Relativist’s Starting Point (full law):</a:t>
            </a:r>
          </a:p>
          <a:p>
            <a:pPr marL="0" indent="0" algn="r">
              <a:buNone/>
            </a:pPr>
            <a:endParaRPr lang="en-US" dirty="0"/>
          </a:p>
          <a:p>
            <a:pPr marL="0" indent="0" algn="r">
              <a:buNone/>
            </a:pPr>
            <a:r>
              <a:rPr lang="en-US" dirty="0"/>
              <a:t>(1)</a:t>
            </a:r>
          </a:p>
          <a:p>
            <a:pPr marL="0" indent="0" algn="ctr">
              <a:buNone/>
            </a:pPr>
            <a:r>
              <a:rPr lang="en-US" dirty="0"/>
              <a:t>My Starting Point (first part – e-field):</a:t>
            </a:r>
          </a:p>
          <a:p>
            <a:pPr marL="0" indent="0" algn="r">
              <a:buNone/>
            </a:pPr>
            <a:r>
              <a:rPr lang="en-US" dirty="0"/>
              <a:t>(2)</a:t>
            </a:r>
          </a:p>
          <a:p>
            <a:pPr marL="0" indent="0">
              <a:buNone/>
            </a:pPr>
            <a:endParaRPr lang="en-US" b="1" dirty="0"/>
          </a:p>
          <a:p>
            <a:pPr marL="0" indent="0">
              <a:buNone/>
            </a:pPr>
            <a:r>
              <a:rPr lang="en-US" b="1" dirty="0"/>
              <a:t>f</a:t>
            </a:r>
            <a:r>
              <a:rPr lang="en-US" dirty="0"/>
              <a:t>=3-force, q=charge, </a:t>
            </a:r>
            <a:r>
              <a:rPr lang="en-US" b="1" dirty="0"/>
              <a:t>e</a:t>
            </a:r>
            <a:r>
              <a:rPr lang="en-US" dirty="0"/>
              <a:t>=electric field, </a:t>
            </a:r>
            <a:r>
              <a:rPr lang="en-US" b="1" dirty="0"/>
              <a:t>v</a:t>
            </a:r>
            <a:r>
              <a:rPr lang="en-US" dirty="0"/>
              <a:t>=relative velocity, </a:t>
            </a:r>
            <a:r>
              <a:rPr lang="en-US" b="1" dirty="0"/>
              <a:t>h</a:t>
            </a:r>
            <a:r>
              <a:rPr lang="en-US" dirty="0"/>
              <a:t>=magnetic field, c=velocity of light </a:t>
            </a:r>
            <a:endParaRPr lang="en-US" b="1" dirty="0"/>
          </a:p>
          <a:p>
            <a:pPr marL="0" indent="0" algn="r">
              <a:buNone/>
            </a:pPr>
            <a:endParaRPr lang="en-US" dirty="0"/>
          </a:p>
          <a:p>
            <a:pPr marL="0" indent="0" algn="ctr">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6184086"/>
              </p:ext>
            </p:extLst>
          </p:nvPr>
        </p:nvGraphicFramePr>
        <p:xfrm>
          <a:off x="3352800" y="2286000"/>
          <a:ext cx="2172930" cy="990600"/>
        </p:xfrm>
        <a:graphic>
          <a:graphicData uri="http://schemas.openxmlformats.org/presentationml/2006/ole">
            <mc:AlternateContent xmlns:mc="http://schemas.openxmlformats.org/markup-compatibility/2006">
              <mc:Choice xmlns:v="urn:schemas-microsoft-com:vml" Requires="v">
                <p:oleObj name="Equation" r:id="rId2" imgW="863280" imgH="393480" progId="Equation.3">
                  <p:embed/>
                </p:oleObj>
              </mc:Choice>
              <mc:Fallback>
                <p:oleObj name="Equation" r:id="rId2" imgW="863280" imgH="393480" progId="Equation.3">
                  <p:embed/>
                  <p:pic>
                    <p:nvPicPr>
                      <p:cNvPr id="0" name=""/>
                      <p:cNvPicPr/>
                      <p:nvPr/>
                    </p:nvPicPr>
                    <p:blipFill>
                      <a:blip r:embed="rId3"/>
                      <a:stretch>
                        <a:fillRect/>
                      </a:stretch>
                    </p:blipFill>
                    <p:spPr>
                      <a:xfrm>
                        <a:off x="3352800" y="2286000"/>
                        <a:ext cx="2172930" cy="990600"/>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1814506878"/>
              </p:ext>
            </p:extLst>
          </p:nvPr>
        </p:nvGraphicFramePr>
        <p:xfrm>
          <a:off x="3505200" y="3962400"/>
          <a:ext cx="1219200" cy="537882"/>
        </p:xfrm>
        <a:graphic>
          <a:graphicData uri="http://schemas.openxmlformats.org/presentationml/2006/ole">
            <mc:AlternateContent xmlns:mc="http://schemas.openxmlformats.org/markup-compatibility/2006">
              <mc:Choice xmlns:v="urn:schemas-microsoft-com:vml" Requires="v">
                <p:oleObj name="Equation" r:id="rId4" imgW="431640" imgH="190440" progId="Equation.3">
                  <p:embed/>
                </p:oleObj>
              </mc:Choice>
              <mc:Fallback>
                <p:oleObj name="Equation" r:id="rId4" imgW="431640" imgH="190440" progId="Equation.3">
                  <p:embed/>
                  <p:pic>
                    <p:nvPicPr>
                      <p:cNvPr id="0" name=""/>
                      <p:cNvPicPr/>
                      <p:nvPr/>
                    </p:nvPicPr>
                    <p:blipFill>
                      <a:blip r:embed="rId5"/>
                      <a:stretch>
                        <a:fillRect/>
                      </a:stretch>
                    </p:blipFill>
                    <p:spPr>
                      <a:xfrm>
                        <a:off x="3505200" y="3962400"/>
                        <a:ext cx="1219200" cy="537882"/>
                      </a:xfrm>
                      <a:prstGeom prst="rect">
                        <a:avLst/>
                      </a:prstGeom>
                    </p:spPr>
                  </p:pic>
                </p:oleObj>
              </mc:Fallback>
            </mc:AlternateContent>
          </a:graphicData>
        </a:graphic>
      </p:graphicFrame>
    </p:spTree>
    <p:extLst>
      <p:ext uri="{BB962C8B-B14F-4D97-AF65-F5344CB8AC3E}">
        <p14:creationId xmlns:p14="http://schemas.microsoft.com/office/powerpoint/2010/main" val="18598856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9C4949-BD01-4D09-BB0D-E4219A3FC6F6}"/>
              </a:ext>
            </a:extLst>
          </p:cNvPr>
          <p:cNvSpPr>
            <a:spLocks noGrp="1"/>
          </p:cNvSpPr>
          <p:nvPr>
            <p:ph type="title"/>
          </p:nvPr>
        </p:nvSpPr>
        <p:spPr/>
        <p:txBody>
          <a:bodyPr/>
          <a:lstStyle/>
          <a:p>
            <a:r>
              <a:rPr lang="en-US" dirty="0"/>
              <a:t>Electric Field of a Stationary Charge</a:t>
            </a:r>
          </a:p>
        </p:txBody>
      </p:sp>
      <mc:AlternateContent xmlns:mc="http://schemas.openxmlformats.org/markup-compatibility/2006" xmlns:a14="http://schemas.microsoft.com/office/drawing/2010/main">
        <mc:Choice Requires="a14">
          <p:sp>
            <p:nvSpPr>
              <p:cNvPr id="3" name="Content Placeholder 2">
                <a:extLst>
                  <a:ext uri="{FF2B5EF4-FFF2-40B4-BE49-F238E27FC236}">
                    <a16:creationId xmlns:a16="http://schemas.microsoft.com/office/drawing/2014/main" id="{0C1B04CA-005B-4AC6-BF52-CB79D1EE625A}"/>
                  </a:ext>
                </a:extLst>
              </p:cNvPr>
              <p:cNvSpPr>
                <a:spLocks noGrp="1"/>
              </p:cNvSpPr>
              <p:nvPr>
                <p:ph idx="1"/>
              </p:nvPr>
            </p:nvSpPr>
            <p:spPr/>
            <p:txBody>
              <a:bodyPr>
                <a:normAutofit fontScale="92500" lnSpcReduction="20000"/>
              </a:bodyPr>
              <a:lstStyle/>
              <a:p>
                <a:pPr marL="0" indent="0">
                  <a:buNone/>
                </a:pPr>
                <a:r>
                  <a:rPr lang="en-US" dirty="0"/>
                  <a:t>The electric field of a stationary charge is defined by the following formula:</a:t>
                </a:r>
              </a:p>
              <a:p>
                <a:pPr marL="0" marR="0" indent="0">
                  <a:lnSpc>
                    <a:spcPct val="115000"/>
                  </a:lnSpc>
                  <a:spcBef>
                    <a:spcPts val="0"/>
                  </a:spcBef>
                  <a:spcAft>
                    <a:spcPts val="1000"/>
                  </a:spcAft>
                  <a:buNone/>
                </a:pPr>
                <a:r>
                  <a:rPr lang="en-US" dirty="0"/>
                  <a:t>                        </a:t>
                </a:r>
                <a14:m>
                  <m:oMath xmlns:m="http://schemas.openxmlformats.org/officeDocument/2006/math">
                    <m:r>
                      <a:rPr lang="en-US" sz="3200" b="1" i="1" smtClean="0">
                        <a:effectLst/>
                        <a:latin typeface="Cambria Math" panose="02040503050406030204" pitchFamily="18" charset="0"/>
                        <a:ea typeface="Calibri" panose="020F0502020204030204" pitchFamily="34" charset="0"/>
                        <a:cs typeface="Times New Roman" panose="02020603050405020304" pitchFamily="18" charset="0"/>
                      </a:rPr>
                      <m:t>𝐞</m:t>
                    </m:r>
                    <m:r>
                      <a:rPr lang="en-US" sz="3200" b="1">
                        <a:effectLst/>
                        <a:latin typeface="Cambria Math" panose="02040503050406030204" pitchFamily="18" charset="0"/>
                        <a:ea typeface="Calibri" panose="020F0502020204030204" pitchFamily="34" charset="0"/>
                        <a:cs typeface="Times New Roman" panose="02020603050405020304" pitchFamily="18" charset="0"/>
                      </a:rPr>
                      <m:t>= </m:t>
                    </m:r>
                    <m:f>
                      <m:fPr>
                        <m:ctrlPr>
                          <a:rPr lang="en-US" sz="3200" b="1" i="1">
                            <a:effectLst/>
                            <a:latin typeface="Cambria Math" panose="02040503050406030204" pitchFamily="18" charset="0"/>
                            <a:ea typeface="Calibri" panose="020F0502020204030204" pitchFamily="34" charset="0"/>
                            <a:cs typeface="Times New Roman" panose="02020603050405020304" pitchFamily="18" charset="0"/>
                          </a:rPr>
                        </m:ctrlPr>
                      </m:fPr>
                      <m:num>
                        <m:r>
                          <a:rPr lang="en-US" sz="3200" i="1">
                            <a:effectLst/>
                            <a:latin typeface="Cambria Math" panose="02040503050406030204" pitchFamily="18" charset="0"/>
                            <a:ea typeface="Calibri" panose="020F0502020204030204" pitchFamily="34" charset="0"/>
                            <a:cs typeface="Times New Roman" panose="02020603050405020304" pitchFamily="18" charset="0"/>
                          </a:rPr>
                          <m:t>𝑘𝑞</m:t>
                        </m:r>
                        <m:r>
                          <a:rPr lang="en-US" sz="3200" b="1" i="1">
                            <a:effectLst/>
                            <a:latin typeface="Cambria Math" panose="02040503050406030204" pitchFamily="18" charset="0"/>
                            <a:ea typeface="Calibri" panose="020F0502020204030204" pitchFamily="34" charset="0"/>
                            <a:cs typeface="Times New Roman" panose="02020603050405020304" pitchFamily="18" charset="0"/>
                          </a:rPr>
                          <m:t>𝐫</m:t>
                        </m:r>
                      </m:num>
                      <m:den>
                        <m:sSup>
                          <m:sSupPr>
                            <m:ctrlPr>
                              <a:rPr lang="en-US" sz="3200" i="1">
                                <a:effectLst/>
                                <a:latin typeface="Cambria Math" panose="02040503050406030204" pitchFamily="18" charset="0"/>
                                <a:ea typeface="Calibri" panose="020F0502020204030204" pitchFamily="34" charset="0"/>
                                <a:cs typeface="Times New Roman" panose="02020603050405020304" pitchFamily="18" charset="0"/>
                              </a:rPr>
                            </m:ctrlPr>
                          </m:sSupPr>
                          <m:e>
                            <m:r>
                              <a:rPr lang="en-US" sz="3200" i="1">
                                <a:effectLst/>
                                <a:latin typeface="Cambria Math" panose="02040503050406030204" pitchFamily="18" charset="0"/>
                                <a:ea typeface="Calibri" panose="020F0502020204030204" pitchFamily="34" charset="0"/>
                                <a:cs typeface="Times New Roman" panose="02020603050405020304" pitchFamily="18" charset="0"/>
                              </a:rPr>
                              <m:t>𝑟</m:t>
                            </m:r>
                          </m:e>
                          <m:sup>
                            <m:r>
                              <a:rPr lang="en-US" sz="3200" i="1">
                                <a:effectLst/>
                                <a:latin typeface="Cambria Math" panose="02040503050406030204" pitchFamily="18" charset="0"/>
                                <a:ea typeface="Calibri" panose="020F0502020204030204" pitchFamily="34" charset="0"/>
                                <a:cs typeface="Times New Roman" panose="02020603050405020304" pitchFamily="18" charset="0"/>
                              </a:rPr>
                              <m:t>3</m:t>
                            </m:r>
                          </m:sup>
                        </m:sSup>
                      </m:den>
                    </m:f>
                  </m:oMath>
                </a14:m>
                <a:endParaRPr lang="en-US" sz="3200" b="1" i="1" dirty="0">
                  <a:effectLst/>
                  <a:latin typeface="Cambria Math" panose="02040503050406030204" pitchFamily="18"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r>
                  <a:rPr lang="en-US" dirty="0">
                    <a:ea typeface="Calibri" panose="020F0502020204030204" pitchFamily="34" charset="0"/>
                    <a:cs typeface="Times New Roman" panose="02020603050405020304" pitchFamily="18" charset="0"/>
                  </a:rPr>
                  <a:t> where          </a:t>
                </a:r>
                <a:r>
                  <a:rPr lang="en-US" i="1" dirty="0">
                    <a:ea typeface="Calibri" panose="020F0502020204030204" pitchFamily="34" charset="0"/>
                    <a:cs typeface="Times New Roman" panose="02020603050405020304" pitchFamily="18" charset="0"/>
                  </a:rPr>
                  <a:t> </a:t>
                </a:r>
                <a14:m>
                  <m:oMath xmlns:m="http://schemas.openxmlformats.org/officeDocument/2006/math">
                    <m:r>
                      <a:rPr lang="en-US" sz="3200" i="1" smtClean="0">
                        <a:effectLst/>
                        <a:latin typeface="Cambria Math" panose="02040503050406030204" pitchFamily="18" charset="0"/>
                        <a:ea typeface="Times New Roman" panose="02020603050405020304" pitchFamily="18" charset="0"/>
                        <a:cs typeface="Times New Roman" panose="02020603050405020304" pitchFamily="18" charset="0"/>
                      </a:rPr>
                      <m:t>𝑘</m:t>
                    </m:r>
                    <m:r>
                      <a:rPr lang="en-US" sz="3200" smtClean="0">
                        <a:effectLst/>
                        <a:latin typeface="Cambria Math" panose="02040503050406030204" pitchFamily="18" charset="0"/>
                        <a:ea typeface="Times New Roman" panose="02020603050405020304" pitchFamily="18" charset="0"/>
                        <a:cs typeface="Times New Roman" panose="02020603050405020304" pitchFamily="18" charset="0"/>
                      </a:rPr>
                      <m:t>= </m:t>
                    </m:r>
                    <m:f>
                      <m:fPr>
                        <m:ctrlPr>
                          <a:rPr lang="en-US" sz="3200" i="1">
                            <a:effectLst/>
                            <a:latin typeface="Cambria Math" panose="02040503050406030204" pitchFamily="18" charset="0"/>
                            <a:ea typeface="Times New Roman" panose="02020603050405020304" pitchFamily="18" charset="0"/>
                            <a:cs typeface="Times New Roman" panose="02020603050405020304" pitchFamily="18" charset="0"/>
                          </a:rPr>
                        </m:ctrlPr>
                      </m:fPr>
                      <m:num>
                        <m:r>
                          <a:rPr lang="en-US" sz="3200" i="1">
                            <a:effectLst/>
                            <a:latin typeface="Cambria Math" panose="02040503050406030204" pitchFamily="18" charset="0"/>
                            <a:ea typeface="Times New Roman" panose="02020603050405020304" pitchFamily="18" charset="0"/>
                            <a:cs typeface="Times New Roman" panose="02020603050405020304" pitchFamily="18" charset="0"/>
                          </a:rPr>
                          <m:t>1</m:t>
                        </m:r>
                      </m:num>
                      <m:den>
                        <m:r>
                          <a:rPr lang="en-US" sz="3200" i="1">
                            <a:effectLst/>
                            <a:latin typeface="Cambria Math" panose="02040503050406030204" pitchFamily="18" charset="0"/>
                            <a:ea typeface="Times New Roman" panose="02020603050405020304" pitchFamily="18" charset="0"/>
                            <a:cs typeface="Times New Roman" panose="02020603050405020304" pitchFamily="18" charset="0"/>
                          </a:rPr>
                          <m:t>4</m:t>
                        </m:r>
                        <m:r>
                          <a:rPr lang="en-US" sz="3200" i="1">
                            <a:effectLst/>
                            <a:latin typeface="Cambria Math" panose="02040503050406030204" pitchFamily="18" charset="0"/>
                            <a:ea typeface="Times New Roman" panose="02020603050405020304" pitchFamily="18" charset="0"/>
                            <a:cs typeface="Times New Roman" panose="02020603050405020304" pitchFamily="18" charset="0"/>
                          </a:rPr>
                          <m:t>𝜋</m:t>
                        </m:r>
                        <m:sSub>
                          <m:sSubPr>
                            <m:ctrlPr>
                              <a:rPr lang="en-US" sz="3200" i="1">
                                <a:effectLst/>
                                <a:latin typeface="Cambria Math" panose="02040503050406030204" pitchFamily="18" charset="0"/>
                                <a:ea typeface="Times New Roman" panose="02020603050405020304" pitchFamily="18" charset="0"/>
                                <a:cs typeface="Times New Roman" panose="02020603050405020304" pitchFamily="18" charset="0"/>
                              </a:rPr>
                            </m:ctrlPr>
                          </m:sSubPr>
                          <m:e>
                            <m:r>
                              <a:rPr lang="en-US" sz="3200" i="1">
                                <a:effectLst/>
                                <a:latin typeface="Cambria Math" panose="02040503050406030204" pitchFamily="18" charset="0"/>
                                <a:ea typeface="Times New Roman" panose="02020603050405020304" pitchFamily="18" charset="0"/>
                                <a:cs typeface="Times New Roman" panose="02020603050405020304" pitchFamily="18" charset="0"/>
                              </a:rPr>
                              <m:t>𝜖</m:t>
                            </m:r>
                          </m:e>
                          <m:sub>
                            <m:r>
                              <a:rPr lang="en-US" sz="3200" i="1">
                                <a:effectLst/>
                                <a:latin typeface="Cambria Math" panose="02040503050406030204" pitchFamily="18" charset="0"/>
                                <a:ea typeface="Times New Roman" panose="02020603050405020304" pitchFamily="18" charset="0"/>
                                <a:cs typeface="Times New Roman" panose="02020603050405020304" pitchFamily="18" charset="0"/>
                              </a:rPr>
                              <m:t>𝑜</m:t>
                            </m:r>
                          </m:sub>
                        </m:sSub>
                      </m:den>
                    </m:f>
                  </m:oMath>
                </a14:m>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marR="0" indent="0">
                  <a:lnSpc>
                    <a:spcPct val="115000"/>
                  </a:lnSpc>
                  <a:spcBef>
                    <a:spcPts val="0"/>
                  </a:spcBef>
                  <a:spcAft>
                    <a:spcPts val="1000"/>
                  </a:spcAft>
                  <a:buNone/>
                </a:pPr>
                <a:endParaRPr lang="en-US" sz="3200" dirty="0">
                  <a:effectLst/>
                  <a:ea typeface="Calibri" panose="020F0502020204030204" pitchFamily="34" charset="0"/>
                  <a:cs typeface="Times New Roman" panose="02020603050405020304" pitchFamily="18" charset="0"/>
                </a:endParaRPr>
              </a:p>
              <a:p>
                <a:pPr marL="0" marR="0">
                  <a:lnSpc>
                    <a:spcPct val="115000"/>
                  </a:lnSpc>
                  <a:spcBef>
                    <a:spcPts val="0"/>
                  </a:spcBef>
                  <a:spcAft>
                    <a:spcPts val="1000"/>
                  </a:spcAft>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a:p>
                <a:pPr marL="0" indent="0">
                  <a:buNone/>
                </a:pPr>
                <a:r>
                  <a:rPr lang="en-US" dirty="0"/>
                  <a:t>Note: This formula is written in vector notation for 3 space (3 dimensions).</a:t>
                </a:r>
              </a:p>
            </p:txBody>
          </p:sp>
        </mc:Choice>
        <mc:Fallback xmlns="">
          <p:sp>
            <p:nvSpPr>
              <p:cNvPr id="3" name="Content Placeholder 2">
                <a:extLst>
                  <a:ext uri="{FF2B5EF4-FFF2-40B4-BE49-F238E27FC236}">
                    <a16:creationId xmlns:a16="http://schemas.microsoft.com/office/drawing/2014/main" id="{0C1B04CA-005B-4AC6-BF52-CB79D1EE625A}"/>
                  </a:ext>
                </a:extLst>
              </p:cNvPr>
              <p:cNvSpPr>
                <a:spLocks noGrp="1" noRot="1" noChangeAspect="1" noMove="1" noResize="1" noEditPoints="1" noAdjustHandles="1" noChangeArrowheads="1" noChangeShapeType="1" noTextEdit="1"/>
              </p:cNvSpPr>
              <p:nvPr>
                <p:ph idx="1"/>
              </p:nvPr>
            </p:nvSpPr>
            <p:spPr>
              <a:blipFill>
                <a:blip r:embed="rId2"/>
                <a:stretch>
                  <a:fillRect l="-1704" t="-3504" r="-2593" b="-3774"/>
                </a:stretch>
              </a:blipFill>
            </p:spPr>
            <p:txBody>
              <a:bodyPr/>
              <a:lstStyle/>
              <a:p>
                <a:r>
                  <a:rPr lang="en-US">
                    <a:noFill/>
                  </a:rPr>
                  <a:t> </a:t>
                </a:r>
              </a:p>
            </p:txBody>
          </p:sp>
        </mc:Fallback>
      </mc:AlternateContent>
    </p:spTree>
    <p:extLst>
      <p:ext uri="{BB962C8B-B14F-4D97-AF65-F5344CB8AC3E}">
        <p14:creationId xmlns:p14="http://schemas.microsoft.com/office/powerpoint/2010/main" val="4212020318"/>
      </p:ext>
    </p:extLst>
  </p:cSld>
  <p:clrMapOvr>
    <a:masterClrMapping/>
  </p:clrMapOvr>
  <mc:AlternateContent xmlns:mc="http://schemas.openxmlformats.org/markup-compatibility/2006" xmlns:p14="http://schemas.microsoft.com/office/powerpoint/2010/main">
    <mc:Choice Requires="p14">
      <p:transition spd="slow" p14:dur="2000" advClick="0" advTm="15000"/>
    </mc:Choice>
    <mc:Fallback xmlns="">
      <p:transition spd="slow" advClick="0" advTm="15000"/>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04800"/>
            <a:ext cx="8229600" cy="1295400"/>
          </a:xfrm>
        </p:spPr>
        <p:txBody>
          <a:bodyPr>
            <a:noAutofit/>
          </a:bodyPr>
          <a:lstStyle/>
          <a:p>
            <a:r>
              <a:rPr lang="en-US" sz="2400" dirty="0"/>
              <a:t>Why I Don’t Use Relativist’s Starting Point for Determining Force between two Relative  Moving Charges</a:t>
            </a:r>
          </a:p>
        </p:txBody>
      </p:sp>
      <p:sp>
        <p:nvSpPr>
          <p:cNvPr id="3" name="Content Placeholder 2"/>
          <p:cNvSpPr>
            <a:spLocks noGrp="1"/>
          </p:cNvSpPr>
          <p:nvPr>
            <p:ph idx="1"/>
          </p:nvPr>
        </p:nvSpPr>
        <p:spPr/>
        <p:txBody>
          <a:bodyPr>
            <a:normAutofit fontScale="70000" lnSpcReduction="20000"/>
          </a:bodyPr>
          <a:lstStyle/>
          <a:p>
            <a:pPr marL="0" indent="0">
              <a:buNone/>
            </a:pPr>
            <a:r>
              <a:rPr lang="en-US" dirty="0"/>
              <a:t>1.Inconsistent use of velocities in the Lorentz Force Formula: The v in the Lorentz Force Formula refers to the velocity of the charge q</a:t>
            </a:r>
            <a:r>
              <a:rPr lang="en-US" baseline="-25000" dirty="0"/>
              <a:t>2</a:t>
            </a:r>
            <a:r>
              <a:rPr lang="en-US" dirty="0"/>
              <a:t> relative to the magnetic field h. In the SRT formalism q</a:t>
            </a:r>
            <a:r>
              <a:rPr lang="en-US" baseline="-25000" dirty="0"/>
              <a:t>2</a:t>
            </a:r>
            <a:r>
              <a:rPr lang="en-US" dirty="0"/>
              <a:t> is stationary relative to the magnetic field h. </a:t>
            </a:r>
          </a:p>
          <a:p>
            <a:pPr marL="0" indent="0">
              <a:buNone/>
            </a:pPr>
            <a:r>
              <a:rPr lang="en-US" dirty="0"/>
              <a:t>2. The regular Lorentz Force Law may be applicable in cathode ray tubes or accelerators where the source of the magnetic field is separate from the “magnetic field” created by the moving charge.</a:t>
            </a:r>
          </a:p>
          <a:p>
            <a:pPr marL="0" indent="0">
              <a:buNone/>
            </a:pPr>
            <a:r>
              <a:rPr lang="en-US" dirty="0"/>
              <a:t>3. The results of an experiment performed by me shows that my  starting point and the derived law are correct.</a:t>
            </a:r>
          </a:p>
          <a:p>
            <a:pPr marL="0" indent="0">
              <a:buNone/>
            </a:pPr>
            <a:r>
              <a:rPr lang="en-US" dirty="0"/>
              <a:t>4. The magnetic field h in the Lorentz force Law is from the Biot-Savart Law which was created before Andre Ampere’s Law from current flowing in a wire. This law has been shown by SR to be incorrect when applied to isolated relative moving charges and current elements.</a:t>
            </a:r>
          </a:p>
          <a:p>
            <a:pPr marL="0" indent="0">
              <a:buNone/>
            </a:pPr>
            <a:r>
              <a:rPr lang="en-US" dirty="0"/>
              <a:t>5. The magnetic field derived herein will be shown to be different the standard concept of a magnetic field.</a:t>
            </a:r>
          </a:p>
        </p:txBody>
      </p:sp>
    </p:spTree>
    <p:extLst>
      <p:ext uri="{BB962C8B-B14F-4D97-AF65-F5344CB8AC3E}">
        <p14:creationId xmlns:p14="http://schemas.microsoft.com/office/powerpoint/2010/main" val="32784914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Transformation Results</a:t>
            </a:r>
          </a:p>
        </p:txBody>
      </p:sp>
      <p:sp>
        <p:nvSpPr>
          <p:cNvPr id="3" name="Content Placeholder 2"/>
          <p:cNvSpPr>
            <a:spLocks noGrp="1"/>
          </p:cNvSpPr>
          <p:nvPr>
            <p:ph idx="1"/>
          </p:nvPr>
        </p:nvSpPr>
        <p:spPr/>
        <p:txBody>
          <a:bodyPr/>
          <a:lstStyle/>
          <a:p>
            <a:pPr marL="0" indent="0" algn="ctr">
              <a:buNone/>
            </a:pPr>
            <a:r>
              <a:rPr lang="en-US" dirty="0"/>
              <a:t>Relativist’s Results:</a:t>
            </a:r>
          </a:p>
          <a:p>
            <a:pPr marL="0" indent="0" algn="r">
              <a:buNone/>
            </a:pPr>
            <a:endParaRPr lang="en-US" dirty="0"/>
          </a:p>
          <a:p>
            <a:pPr marL="0" indent="0" algn="r">
              <a:buNone/>
            </a:pPr>
            <a:r>
              <a:rPr lang="en-US" dirty="0"/>
              <a:t>(3)</a:t>
            </a:r>
          </a:p>
          <a:p>
            <a:pPr marL="0" indent="0" algn="r">
              <a:buNone/>
            </a:pPr>
            <a:endParaRPr lang="en-US" dirty="0"/>
          </a:p>
          <a:p>
            <a:pPr marL="0" indent="0" algn="ctr">
              <a:buNone/>
            </a:pPr>
            <a:r>
              <a:rPr lang="en-US" dirty="0"/>
              <a:t>My Results:</a:t>
            </a:r>
          </a:p>
          <a:p>
            <a:pPr marL="0" indent="0" algn="r">
              <a:buNone/>
            </a:pPr>
            <a:r>
              <a:rPr lang="en-US" dirty="0"/>
              <a:t>(4)</a:t>
            </a:r>
          </a:p>
        </p:txBody>
      </p:sp>
      <p:graphicFrame>
        <p:nvGraphicFramePr>
          <p:cNvPr id="4" name="Object 3"/>
          <p:cNvGraphicFramePr>
            <a:graphicFrameLocks noChangeAspect="1"/>
          </p:cNvGraphicFramePr>
          <p:nvPr>
            <p:extLst>
              <p:ext uri="{D42A27DB-BD31-4B8C-83A1-F6EECF244321}">
                <p14:modId xmlns:p14="http://schemas.microsoft.com/office/powerpoint/2010/main" val="3971095224"/>
              </p:ext>
            </p:extLst>
          </p:nvPr>
        </p:nvGraphicFramePr>
        <p:xfrm>
          <a:off x="1524000" y="2362200"/>
          <a:ext cx="1447800" cy="900853"/>
        </p:xfrm>
        <a:graphic>
          <a:graphicData uri="http://schemas.openxmlformats.org/presentationml/2006/ole">
            <mc:AlternateContent xmlns:mc="http://schemas.openxmlformats.org/markup-compatibility/2006">
              <mc:Choice xmlns:v="urn:schemas-microsoft-com:vml" Requires="v">
                <p:oleObj name="Equation" r:id="rId2" imgW="571320" imgH="355320" progId="Equation.3">
                  <p:embed/>
                </p:oleObj>
              </mc:Choice>
              <mc:Fallback>
                <p:oleObj name="Equation" r:id="rId2" imgW="571320" imgH="355320" progId="Equation.3">
                  <p:embed/>
                  <p:pic>
                    <p:nvPicPr>
                      <p:cNvPr id="0" name=""/>
                      <p:cNvPicPr/>
                      <p:nvPr/>
                    </p:nvPicPr>
                    <p:blipFill>
                      <a:blip r:embed="rId3"/>
                      <a:stretch>
                        <a:fillRect/>
                      </a:stretch>
                    </p:blipFill>
                    <p:spPr>
                      <a:xfrm>
                        <a:off x="1524000" y="2362200"/>
                        <a:ext cx="1447800" cy="900853"/>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412896543"/>
              </p:ext>
            </p:extLst>
          </p:nvPr>
        </p:nvGraphicFramePr>
        <p:xfrm>
          <a:off x="3267075" y="2212975"/>
          <a:ext cx="4700588" cy="1366838"/>
        </p:xfrm>
        <a:graphic>
          <a:graphicData uri="http://schemas.openxmlformats.org/presentationml/2006/ole">
            <mc:AlternateContent xmlns:mc="http://schemas.openxmlformats.org/markup-compatibility/2006">
              <mc:Choice xmlns:v="urn:schemas-microsoft-com:vml" Requires="v">
                <p:oleObj name="Equation" r:id="rId4" imgW="1790640" imgH="520560" progId="Equation.DSMT4">
                  <p:embed/>
                </p:oleObj>
              </mc:Choice>
              <mc:Fallback>
                <p:oleObj name="Equation" r:id="rId4" imgW="1790640" imgH="520560" progId="Equation.DSMT4">
                  <p:embed/>
                  <p:pic>
                    <p:nvPicPr>
                      <p:cNvPr id="0" name=""/>
                      <p:cNvPicPr/>
                      <p:nvPr/>
                    </p:nvPicPr>
                    <p:blipFill>
                      <a:blip r:embed="rId5"/>
                      <a:stretch>
                        <a:fillRect/>
                      </a:stretch>
                    </p:blipFill>
                    <p:spPr>
                      <a:xfrm>
                        <a:off x="3267075" y="2212975"/>
                        <a:ext cx="4700588" cy="1366838"/>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F689241A-1BDF-4EEA-BF5C-B3A7CF758E02}"/>
              </a:ext>
            </a:extLst>
          </p:cNvPr>
          <p:cNvGraphicFramePr>
            <a:graphicFrameLocks noChangeAspect="1"/>
          </p:cNvGraphicFramePr>
          <p:nvPr>
            <p:extLst>
              <p:ext uri="{D42A27DB-BD31-4B8C-83A1-F6EECF244321}">
                <p14:modId xmlns:p14="http://schemas.microsoft.com/office/powerpoint/2010/main" val="1742978861"/>
              </p:ext>
            </p:extLst>
          </p:nvPr>
        </p:nvGraphicFramePr>
        <p:xfrm>
          <a:off x="2247900" y="4392042"/>
          <a:ext cx="4700588" cy="1366838"/>
        </p:xfrm>
        <a:graphic>
          <a:graphicData uri="http://schemas.openxmlformats.org/presentationml/2006/ole">
            <mc:AlternateContent xmlns:mc="http://schemas.openxmlformats.org/markup-compatibility/2006">
              <mc:Choice xmlns:v="urn:schemas-microsoft-com:vml" Requires="v">
                <p:oleObj name="Equation" r:id="rId6" imgW="1790640" imgH="520560" progId="Equation.DSMT4">
                  <p:embed/>
                </p:oleObj>
              </mc:Choice>
              <mc:Fallback>
                <p:oleObj name="Equation" r:id="rId6" imgW="1790640" imgH="520560" progId="Equation.DSMT4">
                  <p:embed/>
                  <p:pic>
                    <p:nvPicPr>
                      <p:cNvPr id="5" name="Object 4"/>
                      <p:cNvPicPr/>
                      <p:nvPr/>
                    </p:nvPicPr>
                    <p:blipFill>
                      <a:blip r:embed="rId7"/>
                      <a:stretch>
                        <a:fillRect/>
                      </a:stretch>
                    </p:blipFill>
                    <p:spPr>
                      <a:xfrm>
                        <a:off x="2247900" y="4392042"/>
                        <a:ext cx="4700588" cy="1366838"/>
                      </a:xfrm>
                      <a:prstGeom prst="rect">
                        <a:avLst/>
                      </a:prstGeom>
                    </p:spPr>
                  </p:pic>
                </p:oleObj>
              </mc:Fallback>
            </mc:AlternateContent>
          </a:graphicData>
        </a:graphic>
      </p:graphicFrame>
    </p:spTree>
    <p:extLst>
      <p:ext uri="{BB962C8B-B14F-4D97-AF65-F5344CB8AC3E}">
        <p14:creationId xmlns:p14="http://schemas.microsoft.com/office/powerpoint/2010/main" val="332177051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3150038-5000-4290-9EE8-8816823EF1BB}"/>
              </a:ext>
            </a:extLst>
          </p:cNvPr>
          <p:cNvSpPr>
            <a:spLocks noGrp="1"/>
          </p:cNvSpPr>
          <p:nvPr>
            <p:ph type="title"/>
          </p:nvPr>
        </p:nvSpPr>
        <p:spPr/>
        <p:txBody>
          <a:bodyPr>
            <a:normAutofit/>
          </a:bodyPr>
          <a:lstStyle/>
          <a:p>
            <a:r>
              <a:rPr lang="en-US" sz="3200" dirty="0"/>
              <a:t>Theta is the angle between the Position Vector </a:t>
            </a:r>
            <a:r>
              <a:rPr lang="en-US" sz="3200" b="1" dirty="0"/>
              <a:t>r</a:t>
            </a:r>
            <a:r>
              <a:rPr lang="en-US" sz="3200" dirty="0"/>
              <a:t> and the velocity vector </a:t>
            </a:r>
            <a:r>
              <a:rPr lang="en-US" sz="3200" b="1" dirty="0"/>
              <a:t>v</a:t>
            </a:r>
          </a:p>
        </p:txBody>
      </p:sp>
      <p:sp>
        <p:nvSpPr>
          <p:cNvPr id="3" name="Content Placeholder 2">
            <a:extLst>
              <a:ext uri="{FF2B5EF4-FFF2-40B4-BE49-F238E27FC236}">
                <a16:creationId xmlns:a16="http://schemas.microsoft.com/office/drawing/2014/main" id="{ECBC15DD-27C1-435E-AAB2-89B9DBEEEABF}"/>
              </a:ext>
            </a:extLst>
          </p:cNvPr>
          <p:cNvSpPr>
            <a:spLocks noGrp="1"/>
          </p:cNvSpPr>
          <p:nvPr>
            <p:ph idx="1"/>
          </p:nvPr>
        </p:nvSpPr>
        <p:spPr>
          <a:xfrm>
            <a:off x="457200" y="1600200"/>
            <a:ext cx="8382000" cy="5257800"/>
          </a:xfrm>
        </p:spPr>
        <p:txBody>
          <a:bodyPr/>
          <a:lstStyle/>
          <a:p>
            <a:pPr marL="0" indent="0">
              <a:buNone/>
            </a:pPr>
            <a:endParaRPr lang="en-US" dirty="0"/>
          </a:p>
          <a:p>
            <a:pPr marL="0" indent="0">
              <a:buNone/>
            </a:pPr>
            <a:endParaRPr lang="en-US" dirty="0"/>
          </a:p>
          <a:p>
            <a:pPr marL="0" indent="0">
              <a:buNone/>
            </a:pPr>
            <a:endParaRPr lang="en-US" dirty="0"/>
          </a:p>
          <a:p>
            <a:pPr marL="0" indent="0">
              <a:buNone/>
            </a:pPr>
            <a:r>
              <a:rPr lang="en-US" dirty="0"/>
              <a:t>                                      </a:t>
            </a:r>
          </a:p>
        </p:txBody>
      </p:sp>
      <p:pic>
        <p:nvPicPr>
          <p:cNvPr id="6" name="Picture 5">
            <a:extLst>
              <a:ext uri="{FF2B5EF4-FFF2-40B4-BE49-F238E27FC236}">
                <a16:creationId xmlns:a16="http://schemas.microsoft.com/office/drawing/2014/main" id="{470E296D-0EE1-42E2-A62E-49C0F8BECA14}"/>
              </a:ext>
            </a:extLst>
          </p:cNvPr>
          <p:cNvPicPr>
            <a:picLocks noChangeAspect="1"/>
          </p:cNvPicPr>
          <p:nvPr/>
        </p:nvPicPr>
        <p:blipFill>
          <a:blip r:embed="rId2"/>
          <a:stretch>
            <a:fillRect/>
          </a:stretch>
        </p:blipFill>
        <p:spPr>
          <a:xfrm>
            <a:off x="1845468" y="1828800"/>
            <a:ext cx="5453063" cy="4845541"/>
          </a:xfrm>
          <a:prstGeom prst="rect">
            <a:avLst/>
          </a:prstGeom>
        </p:spPr>
      </p:pic>
    </p:spTree>
    <p:extLst>
      <p:ext uri="{BB962C8B-B14F-4D97-AF65-F5344CB8AC3E}">
        <p14:creationId xmlns:p14="http://schemas.microsoft.com/office/powerpoint/2010/main" val="30565373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7FE731A-5A7E-4128-8E15-C1F125A4E407}"/>
              </a:ext>
            </a:extLst>
          </p:cNvPr>
          <p:cNvSpPr>
            <a:spLocks noGrp="1"/>
          </p:cNvSpPr>
          <p:nvPr>
            <p:ph type="title"/>
          </p:nvPr>
        </p:nvSpPr>
        <p:spPr/>
        <p:txBody>
          <a:bodyPr/>
          <a:lstStyle/>
          <a:p>
            <a:r>
              <a:rPr kumimoji="0" lang="en-US" sz="2900" b="0" i="0" u="none" strike="noStrike" kern="1200" cap="none" spc="0" normalizeH="0" baseline="0" noProof="0" dirty="0">
                <a:ln>
                  <a:noFill/>
                </a:ln>
                <a:solidFill>
                  <a:prstClr val="black"/>
                </a:solidFill>
                <a:effectLst/>
                <a:uLnTx/>
                <a:uFillTx/>
                <a:latin typeface="Calibri"/>
                <a:ea typeface="+mj-ea"/>
                <a:cs typeface="+mj-cs"/>
              </a:rPr>
              <a:t>Length Contraction, Expansion of e-field of a moving Charged Particle as seen by a Stationary Particle</a:t>
            </a:r>
            <a:endParaRPr lang="en-US" dirty="0"/>
          </a:p>
        </p:txBody>
      </p:sp>
      <p:pic>
        <p:nvPicPr>
          <p:cNvPr id="4" name="Content Placeholder 3">
            <a:extLst>
              <a:ext uri="{FF2B5EF4-FFF2-40B4-BE49-F238E27FC236}">
                <a16:creationId xmlns:a16="http://schemas.microsoft.com/office/drawing/2014/main" id="{5C62A852-79A0-4874-91B4-B7B4F975E30D}"/>
              </a:ext>
            </a:extLst>
          </p:cNvPr>
          <p:cNvPicPr>
            <a:picLocks noGrp="1" noChangeAspect="1"/>
          </p:cNvPicPr>
          <p:nvPr>
            <p:ph idx="1"/>
          </p:nvPr>
        </p:nvPicPr>
        <p:blipFill>
          <a:blip r:embed="rId2"/>
          <a:stretch>
            <a:fillRect/>
          </a:stretch>
        </p:blipFill>
        <p:spPr>
          <a:xfrm>
            <a:off x="1902293" y="1600200"/>
            <a:ext cx="5339413" cy="4525963"/>
          </a:xfrm>
          <a:prstGeom prst="rect">
            <a:avLst/>
          </a:prstGeom>
        </p:spPr>
      </p:pic>
      <p:pic>
        <p:nvPicPr>
          <p:cNvPr id="5" name="Picture 4">
            <a:extLst>
              <a:ext uri="{FF2B5EF4-FFF2-40B4-BE49-F238E27FC236}">
                <a16:creationId xmlns:a16="http://schemas.microsoft.com/office/drawing/2014/main" id="{1B6648C8-7A61-48BF-9D8B-9DE5ED54F5C5}"/>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533400" y="2971800"/>
            <a:ext cx="1523999" cy="609600"/>
          </a:xfrm>
          <a:prstGeom prst="rect">
            <a:avLst/>
          </a:prstGeom>
          <a:noFill/>
        </p:spPr>
      </p:pic>
      <p:cxnSp>
        <p:nvCxnSpPr>
          <p:cNvPr id="6" name="Straight Arrow Connector 5">
            <a:extLst>
              <a:ext uri="{FF2B5EF4-FFF2-40B4-BE49-F238E27FC236}">
                <a16:creationId xmlns:a16="http://schemas.microsoft.com/office/drawing/2014/main" id="{E80CA88E-5179-43EC-A747-7D8FC31E1692}"/>
              </a:ext>
            </a:extLst>
          </p:cNvPr>
          <p:cNvCxnSpPr/>
          <p:nvPr/>
        </p:nvCxnSpPr>
        <p:spPr>
          <a:xfrm flipH="1">
            <a:off x="1295400" y="2286000"/>
            <a:ext cx="457200" cy="533400"/>
          </a:xfrm>
          <a:prstGeom prst="straightConnector1">
            <a:avLst/>
          </a:prstGeom>
          <a:ln w="15875">
            <a:solidFill>
              <a:schemeClr val="tx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9530002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Magnetic Force Between Relative Slow Moving Isolated Charges</a:t>
            </a:r>
          </a:p>
        </p:txBody>
      </p:sp>
      <p:sp>
        <p:nvSpPr>
          <p:cNvPr id="3" name="Content Placeholder 2"/>
          <p:cNvSpPr>
            <a:spLocks noGrp="1"/>
          </p:cNvSpPr>
          <p:nvPr>
            <p:ph idx="1"/>
          </p:nvPr>
        </p:nvSpPr>
        <p:spPr>
          <a:xfrm>
            <a:off x="457200" y="1600200"/>
            <a:ext cx="8229600" cy="5029200"/>
          </a:xfrm>
        </p:spPr>
        <p:txBody>
          <a:bodyPr/>
          <a:lstStyle/>
          <a:p>
            <a:pPr marL="0" indent="0">
              <a:buNone/>
            </a:pPr>
            <a:r>
              <a:rPr lang="en-US" sz="2800" dirty="0">
                <a:solidFill>
                  <a:prstClr val="black"/>
                </a:solidFill>
                <a:latin typeface="Calibri"/>
              </a:rPr>
              <a:t>U</a:t>
            </a:r>
            <a:r>
              <a:rPr kumimoji="0" lang="en-US" sz="2800" b="0" i="0" u="none" strike="noStrike" kern="1200" cap="none" spc="0" normalizeH="0" baseline="0" noProof="0" dirty="0">
                <a:ln>
                  <a:noFill/>
                </a:ln>
                <a:solidFill>
                  <a:prstClr val="black"/>
                </a:solidFill>
                <a:effectLst/>
                <a:uLnTx/>
                <a:uFillTx/>
                <a:latin typeface="Calibri"/>
                <a:ea typeface="+mn-ea"/>
                <a:cs typeface="+mn-cs"/>
              </a:rPr>
              <a:t>sing the Binomial Theorem and eliminating higher orders of          on Eq. (4), the </a:t>
            </a:r>
            <a:r>
              <a:rPr lang="en-US" sz="2800" dirty="0"/>
              <a:t>total electric field force and magnetic force between the relative slow moving charges appears:</a:t>
            </a:r>
          </a:p>
          <a:p>
            <a:pPr marL="0" indent="0" algn="r">
              <a:buNone/>
            </a:pPr>
            <a:r>
              <a:rPr lang="en-US" sz="2800" dirty="0"/>
              <a:t>(5)</a:t>
            </a:r>
          </a:p>
          <a:p>
            <a:pPr marL="0" indent="0" algn="r">
              <a:buNone/>
            </a:pPr>
            <a:endParaRPr lang="en-US" sz="2800" dirty="0"/>
          </a:p>
          <a:p>
            <a:pPr marL="0" indent="0">
              <a:buNone/>
            </a:pPr>
            <a:r>
              <a:rPr lang="en-US" sz="2800" dirty="0"/>
              <a:t>Subtracting the electric field force from (5) we have the magnetic force:</a:t>
            </a:r>
          </a:p>
          <a:p>
            <a:pPr marL="0" indent="0" algn="r">
              <a:buNone/>
            </a:pPr>
            <a:r>
              <a:rPr lang="en-US" dirty="0"/>
              <a:t>(6)</a:t>
            </a:r>
          </a:p>
          <a:p>
            <a:pPr marL="0" indent="0" algn="ctr">
              <a:buNone/>
            </a:pPr>
            <a:endParaRPr lang="en-US" dirty="0"/>
          </a:p>
        </p:txBody>
      </p:sp>
      <p:graphicFrame>
        <p:nvGraphicFramePr>
          <p:cNvPr id="4" name="Object 3"/>
          <p:cNvGraphicFramePr>
            <a:graphicFrameLocks noChangeAspect="1"/>
          </p:cNvGraphicFramePr>
          <p:nvPr>
            <p:extLst>
              <p:ext uri="{D42A27DB-BD31-4B8C-83A1-F6EECF244321}">
                <p14:modId xmlns:p14="http://schemas.microsoft.com/office/powerpoint/2010/main" val="4059911246"/>
              </p:ext>
            </p:extLst>
          </p:nvPr>
        </p:nvGraphicFramePr>
        <p:xfrm>
          <a:off x="1905000" y="1993370"/>
          <a:ext cx="732692" cy="529167"/>
        </p:xfrm>
        <a:graphic>
          <a:graphicData uri="http://schemas.openxmlformats.org/presentationml/2006/ole">
            <mc:AlternateContent xmlns:mc="http://schemas.openxmlformats.org/markup-compatibility/2006">
              <mc:Choice xmlns:v="urn:schemas-microsoft-com:vml" Requires="v">
                <p:oleObj name="Equation" r:id="rId2" imgW="342720" imgH="190440" progId="Equation.3">
                  <p:embed/>
                </p:oleObj>
              </mc:Choice>
              <mc:Fallback>
                <p:oleObj name="Equation" r:id="rId2" imgW="342720" imgH="190440" progId="Equation.3">
                  <p:embed/>
                  <p:pic>
                    <p:nvPicPr>
                      <p:cNvPr id="0" name=""/>
                      <p:cNvPicPr/>
                      <p:nvPr/>
                    </p:nvPicPr>
                    <p:blipFill>
                      <a:blip r:embed="rId3"/>
                      <a:stretch>
                        <a:fillRect/>
                      </a:stretch>
                    </p:blipFill>
                    <p:spPr>
                      <a:xfrm>
                        <a:off x="1905000" y="1993370"/>
                        <a:ext cx="732692" cy="529167"/>
                      </a:xfrm>
                      <a:prstGeom prst="rect">
                        <a:avLst/>
                      </a:prstGeom>
                    </p:spPr>
                  </p:pic>
                </p:oleObj>
              </mc:Fallback>
            </mc:AlternateContent>
          </a:graphicData>
        </a:graphic>
      </p:graphicFrame>
      <p:graphicFrame>
        <p:nvGraphicFramePr>
          <p:cNvPr id="5" name="Object 4"/>
          <p:cNvGraphicFramePr>
            <a:graphicFrameLocks noChangeAspect="1"/>
          </p:cNvGraphicFramePr>
          <p:nvPr>
            <p:extLst>
              <p:ext uri="{D42A27DB-BD31-4B8C-83A1-F6EECF244321}">
                <p14:modId xmlns:p14="http://schemas.microsoft.com/office/powerpoint/2010/main" val="3929706805"/>
              </p:ext>
            </p:extLst>
          </p:nvPr>
        </p:nvGraphicFramePr>
        <p:xfrm>
          <a:off x="2554288" y="5238750"/>
          <a:ext cx="4129087" cy="993775"/>
        </p:xfrm>
        <a:graphic>
          <a:graphicData uri="http://schemas.openxmlformats.org/presentationml/2006/ole">
            <mc:AlternateContent xmlns:mc="http://schemas.openxmlformats.org/markup-compatibility/2006">
              <mc:Choice xmlns:v="urn:schemas-microsoft-com:vml" Requires="v">
                <p:oleObj name="Equation" r:id="rId4" imgW="1371600" imgH="330120" progId="Equation.DSMT4">
                  <p:embed/>
                </p:oleObj>
              </mc:Choice>
              <mc:Fallback>
                <p:oleObj name="Equation" r:id="rId4" imgW="1371600" imgH="330120" progId="Equation.DSMT4">
                  <p:embed/>
                  <p:pic>
                    <p:nvPicPr>
                      <p:cNvPr id="0" name=""/>
                      <p:cNvPicPr/>
                      <p:nvPr/>
                    </p:nvPicPr>
                    <p:blipFill>
                      <a:blip r:embed="rId5"/>
                      <a:stretch>
                        <a:fillRect/>
                      </a:stretch>
                    </p:blipFill>
                    <p:spPr>
                      <a:xfrm>
                        <a:off x="2554288" y="5238750"/>
                        <a:ext cx="4129087" cy="993775"/>
                      </a:xfrm>
                      <a:prstGeom prst="rect">
                        <a:avLst/>
                      </a:prstGeom>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732852711"/>
              </p:ext>
            </p:extLst>
          </p:nvPr>
        </p:nvGraphicFramePr>
        <p:xfrm>
          <a:off x="2305050" y="3465513"/>
          <a:ext cx="4364038" cy="839787"/>
        </p:xfrm>
        <a:graphic>
          <a:graphicData uri="http://schemas.openxmlformats.org/presentationml/2006/ole">
            <mc:AlternateContent xmlns:mc="http://schemas.openxmlformats.org/markup-compatibility/2006">
              <mc:Choice xmlns:v="urn:schemas-microsoft-com:vml" Requires="v">
                <p:oleObj name="Equation" r:id="rId6" imgW="1714320" imgH="330120" progId="Equation.DSMT4">
                  <p:embed/>
                </p:oleObj>
              </mc:Choice>
              <mc:Fallback>
                <p:oleObj name="Equation" r:id="rId6" imgW="1714320" imgH="330120" progId="Equation.DSMT4">
                  <p:embed/>
                  <p:pic>
                    <p:nvPicPr>
                      <p:cNvPr id="0" name="Object 4"/>
                      <p:cNvPicPr>
                        <a:picLocks noChangeAspect="1" noChangeArrowheads="1"/>
                      </p:cNvPicPr>
                      <p:nvPr/>
                    </p:nvPicPr>
                    <p:blipFill>
                      <a:blip r:embed="rId7"/>
                      <a:srcRect/>
                      <a:stretch>
                        <a:fillRect/>
                      </a:stretch>
                    </p:blipFill>
                    <p:spPr bwMode="auto">
                      <a:xfrm>
                        <a:off x="2305050" y="3465513"/>
                        <a:ext cx="4364038" cy="839787"/>
                      </a:xfrm>
                      <a:prstGeom prst="rect">
                        <a:avLst/>
                      </a:prstGeom>
                      <a:noFill/>
                      <a:ln>
                        <a:noFill/>
                      </a:ln>
                    </p:spPr>
                  </p:pic>
                </p:oleObj>
              </mc:Fallback>
            </mc:AlternateContent>
          </a:graphicData>
        </a:graphic>
      </p:graphicFrame>
    </p:spTree>
    <p:extLst>
      <p:ext uri="{BB962C8B-B14F-4D97-AF65-F5344CB8AC3E}">
        <p14:creationId xmlns:p14="http://schemas.microsoft.com/office/powerpoint/2010/main" val="3734610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t>The Magnetic Force Law Between a Stationary Charge and a Stationary Current Element</a:t>
            </a:r>
          </a:p>
        </p:txBody>
      </p:sp>
      <p:sp>
        <p:nvSpPr>
          <p:cNvPr id="3" name="Content Placeholder 2"/>
          <p:cNvSpPr>
            <a:spLocks noGrp="1"/>
          </p:cNvSpPr>
          <p:nvPr>
            <p:ph idx="1"/>
          </p:nvPr>
        </p:nvSpPr>
        <p:spPr>
          <a:xfrm>
            <a:off x="457200" y="1600200"/>
            <a:ext cx="8229600" cy="4876800"/>
          </a:xfrm>
        </p:spPr>
        <p:txBody>
          <a:bodyPr>
            <a:normAutofit lnSpcReduction="10000"/>
          </a:bodyPr>
          <a:lstStyle/>
          <a:p>
            <a:pPr marL="0" indent="0">
              <a:buNone/>
            </a:pPr>
            <a:r>
              <a:rPr lang="en-US" sz="2800" dirty="0"/>
              <a:t>Include one more relativistic effect,     , in the numerator of Eq. (4) for current elements. This effect is length contraction of the spacing between the moving electrons in the current element. This increases the charge density of the moving electrons in the current element</a:t>
            </a:r>
            <a:r>
              <a:rPr kumimoji="0" lang="en-US" sz="2800" b="0" i="0" u="none" strike="noStrike" kern="1200" cap="none" spc="0" normalizeH="0" baseline="0" noProof="0" dirty="0">
                <a:ln>
                  <a:noFill/>
                </a:ln>
                <a:solidFill>
                  <a:prstClr val="black"/>
                </a:solidFill>
                <a:effectLst/>
                <a:uLnTx/>
                <a:uFillTx/>
                <a:latin typeface="Calibri"/>
                <a:ea typeface="+mn-ea"/>
                <a:cs typeface="+mn-cs"/>
              </a:rPr>
              <a:t> as seen by a stationary charge</a:t>
            </a:r>
            <a:r>
              <a:rPr lang="en-US" sz="2800" dirty="0"/>
              <a:t>. The resulting magnetic force law is:</a:t>
            </a:r>
          </a:p>
          <a:p>
            <a:pPr marL="0" indent="0" algn="r">
              <a:buNone/>
            </a:pPr>
            <a:r>
              <a:rPr lang="en-US" sz="2800" dirty="0"/>
              <a:t>(7)</a:t>
            </a:r>
          </a:p>
          <a:p>
            <a:pPr marL="0" indent="0" algn="r">
              <a:buNone/>
            </a:pPr>
            <a:endParaRPr lang="en-US" sz="2800" dirty="0"/>
          </a:p>
          <a:p>
            <a:pPr marL="0" indent="0">
              <a:buNone/>
            </a:pPr>
            <a:r>
              <a:rPr lang="en-US" sz="2600" dirty="0"/>
              <a:t>Where </a:t>
            </a:r>
            <a:r>
              <a:rPr lang="en-US" sz="2600" i="1" dirty="0"/>
              <a:t>  </a:t>
            </a:r>
            <a:r>
              <a:rPr lang="en-US" sz="2600" dirty="0"/>
              <a:t>  is the line charge density.</a:t>
            </a:r>
            <a:endParaRPr lang="en-US" sz="2600" i="1" dirty="0"/>
          </a:p>
          <a:p>
            <a:pPr marL="0" indent="0">
              <a:buNone/>
            </a:pPr>
            <a:r>
              <a:rPr lang="en-US" sz="2400" dirty="0"/>
              <a:t>Note: This is the equation employed 3 times to arrive at Andre </a:t>
            </a:r>
            <a:r>
              <a:rPr kumimoji="0" lang="en-US" sz="2200" b="0" i="0" u="none" strike="noStrike" kern="1200" cap="none" spc="0" normalizeH="0" baseline="0" noProof="0" dirty="0">
                <a:ln>
                  <a:noFill/>
                </a:ln>
                <a:solidFill>
                  <a:prstClr val="black"/>
                </a:solidFill>
                <a:effectLst/>
                <a:uLnTx/>
                <a:uFillTx/>
                <a:latin typeface="Calibri"/>
                <a:ea typeface="+mj-ea"/>
                <a:cs typeface="+mj-cs"/>
              </a:rPr>
              <a:t>Ampère’s Law.</a:t>
            </a:r>
            <a:endParaRPr lang="en-US" sz="2600" dirty="0"/>
          </a:p>
        </p:txBody>
      </p:sp>
      <p:graphicFrame>
        <p:nvGraphicFramePr>
          <p:cNvPr id="4" name="Object 3"/>
          <p:cNvGraphicFramePr>
            <a:graphicFrameLocks noChangeAspect="1"/>
          </p:cNvGraphicFramePr>
          <p:nvPr>
            <p:extLst>
              <p:ext uri="{D42A27DB-BD31-4B8C-83A1-F6EECF244321}">
                <p14:modId xmlns:p14="http://schemas.microsoft.com/office/powerpoint/2010/main" val="3019542071"/>
              </p:ext>
            </p:extLst>
          </p:nvPr>
        </p:nvGraphicFramePr>
        <p:xfrm>
          <a:off x="2492375" y="4346575"/>
          <a:ext cx="3660775" cy="820738"/>
        </p:xfrm>
        <a:graphic>
          <a:graphicData uri="http://schemas.openxmlformats.org/presentationml/2006/ole">
            <mc:AlternateContent xmlns:mc="http://schemas.openxmlformats.org/markup-compatibility/2006">
              <mc:Choice xmlns:v="urn:schemas-microsoft-com:vml" Requires="v">
                <p:oleObj name="Equation" r:id="rId2" imgW="1473120" imgH="330120" progId="Equation.DSMT4">
                  <p:embed/>
                </p:oleObj>
              </mc:Choice>
              <mc:Fallback>
                <p:oleObj name="Equation" r:id="rId2" imgW="1473120" imgH="330120" progId="Equation.DSMT4">
                  <p:embed/>
                  <p:pic>
                    <p:nvPicPr>
                      <p:cNvPr id="0" name="Object 4"/>
                      <p:cNvPicPr>
                        <a:picLocks noChangeAspect="1" noChangeArrowheads="1"/>
                      </p:cNvPicPr>
                      <p:nvPr/>
                    </p:nvPicPr>
                    <p:blipFill>
                      <a:blip r:embed="rId3"/>
                      <a:srcRect/>
                      <a:stretch>
                        <a:fillRect/>
                      </a:stretch>
                    </p:blipFill>
                    <p:spPr bwMode="auto">
                      <a:xfrm>
                        <a:off x="2492375" y="4346575"/>
                        <a:ext cx="3660775" cy="820738"/>
                      </a:xfrm>
                      <a:prstGeom prst="rect">
                        <a:avLst/>
                      </a:prstGeom>
                      <a:noFill/>
                      <a:ln>
                        <a:noFill/>
                      </a:ln>
                    </p:spPr>
                  </p:pic>
                </p:oleObj>
              </mc:Fallback>
            </mc:AlternateContent>
          </a:graphicData>
        </a:graphic>
      </p:graphicFrame>
      <p:graphicFrame>
        <p:nvGraphicFramePr>
          <p:cNvPr id="5" name="Object 4">
            <a:extLst>
              <a:ext uri="{FF2B5EF4-FFF2-40B4-BE49-F238E27FC236}">
                <a16:creationId xmlns:a16="http://schemas.microsoft.com/office/drawing/2014/main" id="{3577432F-03D8-4384-B0EA-78E35A8C8BC9}"/>
              </a:ext>
            </a:extLst>
          </p:cNvPr>
          <p:cNvGraphicFramePr>
            <a:graphicFrameLocks noChangeAspect="1"/>
          </p:cNvGraphicFramePr>
          <p:nvPr>
            <p:extLst>
              <p:ext uri="{D42A27DB-BD31-4B8C-83A1-F6EECF244321}">
                <p14:modId xmlns:p14="http://schemas.microsoft.com/office/powerpoint/2010/main" val="1853654708"/>
              </p:ext>
            </p:extLst>
          </p:nvPr>
        </p:nvGraphicFramePr>
        <p:xfrm>
          <a:off x="5638800" y="1676929"/>
          <a:ext cx="457200" cy="371475"/>
        </p:xfrm>
        <a:graphic>
          <a:graphicData uri="http://schemas.openxmlformats.org/presentationml/2006/ole">
            <mc:AlternateContent xmlns:mc="http://schemas.openxmlformats.org/markup-compatibility/2006">
              <mc:Choice xmlns:v="urn:schemas-microsoft-com:vml" Requires="v">
                <p:oleObj name="Equation" r:id="rId4" imgW="203040" imgH="164880" progId="Equation.DSMT4">
                  <p:embed/>
                </p:oleObj>
              </mc:Choice>
              <mc:Fallback>
                <p:oleObj name="Equation" r:id="rId4" imgW="203040" imgH="164880" progId="Equation.DSMT4">
                  <p:embed/>
                  <p:pic>
                    <p:nvPicPr>
                      <p:cNvPr id="0" name=""/>
                      <p:cNvPicPr/>
                      <p:nvPr/>
                    </p:nvPicPr>
                    <p:blipFill>
                      <a:blip r:embed="rId5"/>
                      <a:stretch>
                        <a:fillRect/>
                      </a:stretch>
                    </p:blipFill>
                    <p:spPr>
                      <a:xfrm>
                        <a:off x="5638800" y="1676929"/>
                        <a:ext cx="457200" cy="371475"/>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FECD1F84-37F4-BA52-B4D4-91D79E5C6274}"/>
              </a:ext>
            </a:extLst>
          </p:cNvPr>
          <p:cNvGraphicFramePr>
            <a:graphicFrameLocks noChangeAspect="1"/>
          </p:cNvGraphicFramePr>
          <p:nvPr>
            <p:extLst>
              <p:ext uri="{D42A27DB-BD31-4B8C-83A1-F6EECF244321}">
                <p14:modId xmlns:p14="http://schemas.microsoft.com/office/powerpoint/2010/main" val="1930772120"/>
              </p:ext>
            </p:extLst>
          </p:nvPr>
        </p:nvGraphicFramePr>
        <p:xfrm>
          <a:off x="1447800" y="5262563"/>
          <a:ext cx="457200" cy="476251"/>
        </p:xfrm>
        <a:graphic>
          <a:graphicData uri="http://schemas.openxmlformats.org/presentationml/2006/ole">
            <mc:AlternateContent xmlns:mc="http://schemas.openxmlformats.org/markup-compatibility/2006">
              <mc:Choice xmlns:v="urn:schemas-microsoft-com:vml" Requires="v">
                <p:oleObj name="Equation" r:id="rId6" imgW="152280" imgH="177480" progId="Equation.DSMT4">
                  <p:embed/>
                </p:oleObj>
              </mc:Choice>
              <mc:Fallback>
                <p:oleObj name="Equation" r:id="rId6" imgW="152280" imgH="177480" progId="Equation.DSMT4">
                  <p:embed/>
                  <p:pic>
                    <p:nvPicPr>
                      <p:cNvPr id="0" name=""/>
                      <p:cNvPicPr/>
                      <p:nvPr/>
                    </p:nvPicPr>
                    <p:blipFill>
                      <a:blip r:embed="rId7"/>
                      <a:stretch>
                        <a:fillRect/>
                      </a:stretch>
                    </p:blipFill>
                    <p:spPr>
                      <a:xfrm>
                        <a:off x="1447800" y="5262563"/>
                        <a:ext cx="457200" cy="476251"/>
                      </a:xfrm>
                      <a:prstGeom prst="rect">
                        <a:avLst/>
                      </a:prstGeom>
                    </p:spPr>
                  </p:pic>
                </p:oleObj>
              </mc:Fallback>
            </mc:AlternateContent>
          </a:graphicData>
        </a:graphic>
      </p:graphicFrame>
    </p:spTree>
    <p:extLst>
      <p:ext uri="{BB962C8B-B14F-4D97-AF65-F5344CB8AC3E}">
        <p14:creationId xmlns:p14="http://schemas.microsoft.com/office/powerpoint/2010/main" val="194135524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B07609-28EF-436D-83FD-899A70C67AB8}"/>
              </a:ext>
            </a:extLst>
          </p:cNvPr>
          <p:cNvSpPr>
            <a:spLocks noGrp="1"/>
          </p:cNvSpPr>
          <p:nvPr>
            <p:ph type="title"/>
          </p:nvPr>
        </p:nvSpPr>
        <p:spPr/>
        <p:txBody>
          <a:bodyPr>
            <a:normAutofit/>
          </a:bodyPr>
          <a:lstStyle/>
          <a:p>
            <a:r>
              <a:rPr kumimoji="0" lang="en-US" sz="1800" b="1" i="0" u="none" strike="noStrike" kern="1200" cap="none" spc="0" normalizeH="0" baseline="0" noProof="0" dirty="0">
                <a:ln>
                  <a:noFill/>
                </a:ln>
                <a:solidFill>
                  <a:prstClr val="black"/>
                </a:solidFill>
                <a:effectLst/>
                <a:uLnTx/>
                <a:uFillTx/>
                <a:latin typeface="Times New Roman"/>
                <a:ea typeface="Calibri"/>
                <a:cs typeface="Times New Roman"/>
              </a:rPr>
              <a:t>Vector diagram for determining relative velocity vector between two velocity vectors and also the cos(Ɵ) term of Eq. (7).  This is a very important diagram used for deriving Andre</a:t>
            </a:r>
            <a:r>
              <a:rPr kumimoji="0" lang="en-US" sz="1800" b="1" i="0" u="none" strike="noStrike" kern="1200" cap="none" spc="0" normalizeH="0" baseline="0" noProof="0" dirty="0">
                <a:ln>
                  <a:noFill/>
                </a:ln>
                <a:solidFill>
                  <a:prstClr val="black"/>
                </a:solidFill>
                <a:effectLst/>
                <a:uLnTx/>
                <a:uFillTx/>
                <a:latin typeface="Times New Roman"/>
                <a:ea typeface="Times New Roman"/>
                <a:cs typeface="Times New Roman"/>
              </a:rPr>
              <a:t> Ampère’s Law.</a:t>
            </a:r>
            <a:endParaRPr lang="en-US" sz="1800" dirty="0"/>
          </a:p>
        </p:txBody>
      </p:sp>
      <p:pic>
        <p:nvPicPr>
          <p:cNvPr id="4" name="Content Placeholder 3">
            <a:extLst>
              <a:ext uri="{FF2B5EF4-FFF2-40B4-BE49-F238E27FC236}">
                <a16:creationId xmlns:a16="http://schemas.microsoft.com/office/drawing/2014/main" id="{6252CC60-B012-49AD-A6FC-DF6F642F5DA5}"/>
              </a:ext>
            </a:extLst>
          </p:cNvPr>
          <p:cNvPicPr>
            <a:picLocks noGrp="1" noChangeAspect="1"/>
          </p:cNvPicPr>
          <p:nvPr>
            <p:ph idx="1"/>
          </p:nvPr>
        </p:nvPicPr>
        <p:blipFill>
          <a:blip r:embed="rId2"/>
          <a:stretch>
            <a:fillRect/>
          </a:stretch>
        </p:blipFill>
        <p:spPr>
          <a:xfrm>
            <a:off x="1568116" y="1219200"/>
            <a:ext cx="7086600" cy="4800600"/>
          </a:xfrm>
          <a:prstGeom prst="rect">
            <a:avLst/>
          </a:prstGeom>
        </p:spPr>
      </p:pic>
    </p:spTree>
    <p:extLst>
      <p:ext uri="{BB962C8B-B14F-4D97-AF65-F5344CB8AC3E}">
        <p14:creationId xmlns:p14="http://schemas.microsoft.com/office/powerpoint/2010/main" val="3433787741"/>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17033C6-1F56-40BE-A550-E58E0910306E}"/>
              </a:ext>
            </a:extLst>
          </p:cNvPr>
          <p:cNvSpPr>
            <a:spLocks noGrp="1"/>
          </p:cNvSpPr>
          <p:nvPr>
            <p:ph type="title"/>
          </p:nvPr>
        </p:nvSpPr>
        <p:spPr>
          <a:xfrm>
            <a:off x="457200" y="274638"/>
            <a:ext cx="8229600" cy="457199"/>
          </a:xfrm>
        </p:spPr>
        <p:txBody>
          <a:bodyPr>
            <a:normAutofit fontScale="90000"/>
          </a:bodyPr>
          <a:lstStyle/>
          <a:p>
            <a:r>
              <a:rPr lang="en-US" sz="4000" dirty="0"/>
              <a:t>Introduction</a:t>
            </a:r>
          </a:p>
        </p:txBody>
      </p:sp>
      <p:sp>
        <p:nvSpPr>
          <p:cNvPr id="3" name="Content Placeholder 2">
            <a:extLst>
              <a:ext uri="{FF2B5EF4-FFF2-40B4-BE49-F238E27FC236}">
                <a16:creationId xmlns:a16="http://schemas.microsoft.com/office/drawing/2014/main" id="{195A0D0E-C98D-4363-9AD7-B3E07BE64F98}"/>
              </a:ext>
            </a:extLst>
          </p:cNvPr>
          <p:cNvSpPr>
            <a:spLocks noGrp="1"/>
          </p:cNvSpPr>
          <p:nvPr>
            <p:ph idx="1"/>
          </p:nvPr>
        </p:nvSpPr>
        <p:spPr>
          <a:xfrm>
            <a:off x="457200" y="731838"/>
            <a:ext cx="8229600" cy="5745162"/>
          </a:xfrm>
        </p:spPr>
        <p:txBody>
          <a:bodyPr>
            <a:noAutofit/>
          </a:bodyPr>
          <a:lstStyle/>
          <a:p>
            <a:pPr marL="0" indent="0">
              <a:buNone/>
            </a:pPr>
            <a:r>
              <a:rPr lang="en-US" sz="2400" dirty="0"/>
              <a:t>   </a:t>
            </a:r>
            <a:r>
              <a:rPr lang="en-US" sz="2000" dirty="0"/>
              <a:t>The </a:t>
            </a:r>
            <a:r>
              <a:rPr kumimoji="0" lang="en-US" sz="2000" b="0" i="0" u="none" strike="noStrike" kern="1200" cap="none" spc="0" normalizeH="0" baseline="0" noProof="0" dirty="0">
                <a:ln>
                  <a:noFill/>
                </a:ln>
                <a:solidFill>
                  <a:prstClr val="black"/>
                </a:solidFill>
                <a:effectLst/>
                <a:uLnTx/>
                <a:uFillTx/>
                <a:latin typeface="Calibri"/>
                <a:ea typeface="+mj-ea"/>
                <a:cs typeface="+mj-cs"/>
              </a:rPr>
              <a:t>Andre Ampère’s Law is a mathematical equation that describes the force between two current carrying wires. It was created by </a:t>
            </a:r>
            <a:r>
              <a:rPr kumimoji="0" lang="en-US" sz="2000" b="0" i="0" u="none" strike="noStrike" kern="1200" cap="none" spc="0" normalizeH="0" baseline="0" noProof="0" dirty="0">
                <a:ln>
                  <a:noFill/>
                </a:ln>
                <a:solidFill>
                  <a:prstClr val="black"/>
                </a:solidFill>
                <a:effectLst/>
                <a:uLnTx/>
                <a:uFillTx/>
                <a:latin typeface="Calibri"/>
                <a:ea typeface="+mn-ea"/>
                <a:cs typeface="+mn-cs"/>
              </a:rPr>
              <a:t>Ampère from a series of experiments in about 1822. Ampère was a French physicist and mathematician. I am employing Andre’s first name because I need to distinguish his law from other laws that are also called Ampère’s Law. For example: Ampère’s Law in Maxwell’s Equations. </a:t>
            </a:r>
          </a:p>
          <a:p>
            <a:pPr marL="0" indent="0">
              <a:buNone/>
            </a:pPr>
            <a:r>
              <a:rPr lang="en-US" sz="2000" dirty="0">
                <a:solidFill>
                  <a:prstClr val="black"/>
                </a:solidFill>
                <a:latin typeface="Calibri"/>
              </a:rPr>
              <a:t>   I think this presentation is important just to get the field of Electrodynamics back on a better track than the one developed by Maxwell and Faraday back in the mid 19</a:t>
            </a:r>
            <a:r>
              <a:rPr lang="en-US" sz="2000" baseline="30000" dirty="0">
                <a:solidFill>
                  <a:prstClr val="black"/>
                </a:solidFill>
                <a:latin typeface="Calibri"/>
              </a:rPr>
              <a:t>th</a:t>
            </a:r>
            <a:r>
              <a:rPr lang="en-US" sz="2000" dirty="0">
                <a:solidFill>
                  <a:prstClr val="black"/>
                </a:solidFill>
                <a:latin typeface="Calibri"/>
              </a:rPr>
              <a:t> century. Also, because the old law can be derived mathematically from Special Relativity, then Special Relativity supports the old law, and the old law supports Special Relativity. Andre </a:t>
            </a:r>
            <a:r>
              <a:rPr kumimoji="0" lang="en-US" sz="2000" b="0" i="0" u="none" strike="noStrike" kern="1200" cap="none" spc="0" normalizeH="0" baseline="0" noProof="0" dirty="0">
                <a:ln>
                  <a:noFill/>
                </a:ln>
                <a:solidFill>
                  <a:prstClr val="black"/>
                </a:solidFill>
                <a:effectLst/>
                <a:uLnTx/>
                <a:uFillTx/>
                <a:latin typeface="Calibri"/>
                <a:ea typeface="+mn-ea"/>
                <a:cs typeface="+mn-cs"/>
              </a:rPr>
              <a:t>Ampère determined his law from a set of very careful experiments and was highly praised later by James Clerk Maxwell.</a:t>
            </a:r>
          </a:p>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kumimoji="0" lang="en-US" sz="2000" b="0" i="0" u="none" strike="noStrike" kern="1200" cap="none" spc="0" normalizeH="0" baseline="0" noProof="0" dirty="0">
                <a:ln>
                  <a:noFill/>
                </a:ln>
                <a:solidFill>
                  <a:prstClr val="black"/>
                </a:solidFill>
                <a:effectLst/>
                <a:uLnTx/>
                <a:uFillTx/>
                <a:latin typeface="Calibri"/>
                <a:ea typeface="+mn-ea"/>
                <a:cs typeface="+mn-cs"/>
              </a:rPr>
              <a:t>   Several other physicists have written similar laws. They are Weber,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Grassman</a:t>
            </a:r>
            <a:r>
              <a:rPr kumimoji="0" lang="en-US" sz="2000" b="0" i="0" u="none" strike="noStrike" kern="1200" cap="none" spc="0" normalizeH="0" baseline="0" noProof="0" dirty="0">
                <a:ln>
                  <a:noFill/>
                </a:ln>
                <a:solidFill>
                  <a:prstClr val="black"/>
                </a:solidFill>
                <a:effectLst/>
                <a:uLnTx/>
                <a:uFillTx/>
                <a:latin typeface="Calibri"/>
                <a:ea typeface="+mn-ea"/>
                <a:cs typeface="+mn-cs"/>
              </a:rPr>
              <a:t>, Maxwell, Neumann,, etc. The laws that Maxwell and </a:t>
            </a:r>
            <a:r>
              <a:rPr kumimoji="0" lang="en-US" sz="2000" b="0" i="0" u="none" strike="noStrike" kern="1200" cap="none" spc="0" normalizeH="0" baseline="0" noProof="0" dirty="0" err="1">
                <a:ln>
                  <a:noFill/>
                </a:ln>
                <a:solidFill>
                  <a:prstClr val="black"/>
                </a:solidFill>
                <a:effectLst/>
                <a:uLnTx/>
                <a:uFillTx/>
                <a:latin typeface="Calibri"/>
                <a:ea typeface="+mn-ea"/>
                <a:cs typeface="+mn-cs"/>
              </a:rPr>
              <a:t>Grasmann</a:t>
            </a:r>
            <a:r>
              <a:rPr kumimoji="0" lang="en-US" sz="2000" b="0" i="0" u="none" strike="noStrike" kern="1200" cap="none" spc="0" normalizeH="0" baseline="0" noProof="0" dirty="0">
                <a:ln>
                  <a:noFill/>
                </a:ln>
                <a:solidFill>
                  <a:prstClr val="black"/>
                </a:solidFill>
                <a:effectLst/>
                <a:uLnTx/>
                <a:uFillTx/>
                <a:latin typeface="Calibri"/>
                <a:ea typeface="+mn-ea"/>
                <a:cs typeface="+mn-cs"/>
              </a:rPr>
              <a:t> have written are popular ones in the current physics literature. Weber’s law is very similar to Andre Ampère’s  Law, and as such deserves a lot of credit. It is currently promoted by Assis of Brazil.</a:t>
            </a:r>
          </a:p>
          <a:p>
            <a:pPr marL="0" indent="0">
              <a:buNone/>
            </a:pPr>
            <a:endParaRPr kumimoji="0" lang="en-US" sz="2000" b="0" i="0" u="none" strike="noStrike" kern="1200" cap="none" spc="0" normalizeH="0" baseline="0" noProof="0" dirty="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25325524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EDD9004-315F-47E5-9B3F-15E83A3E240F}"/>
              </a:ext>
            </a:extLst>
          </p:cNvPr>
          <p:cNvSpPr>
            <a:spLocks noGrp="1"/>
          </p:cNvSpPr>
          <p:nvPr>
            <p:ph type="title"/>
          </p:nvPr>
        </p:nvSpPr>
        <p:spPr>
          <a:xfrm>
            <a:off x="255388" y="274638"/>
            <a:ext cx="8440556" cy="1143000"/>
          </a:xfrm>
        </p:spPr>
        <p:txBody>
          <a:bodyPr>
            <a:normAutofit fontScale="90000"/>
          </a:bodyPr>
          <a:lstStyle/>
          <a:p>
            <a:pPr algn="l"/>
            <a:r>
              <a:rPr lang="en-US" sz="2800" dirty="0"/>
              <a:t>Perform the following mathematical steps to determine the</a:t>
            </a:r>
            <a:br>
              <a:rPr lang="en-US" sz="2800" dirty="0"/>
            </a:br>
            <a:r>
              <a:rPr lang="en-US" sz="2800" dirty="0"/>
              <a:t>               and  the relative velocity of the electrons </a:t>
            </a:r>
            <a:r>
              <a:rPr lang="en-US" sz="2800" i="1" dirty="0" err="1"/>
              <a:t>v</a:t>
            </a:r>
            <a:r>
              <a:rPr lang="en-US" sz="2800" i="1" baseline="-25000" dirty="0" err="1"/>
              <a:t>R</a:t>
            </a:r>
            <a:r>
              <a:rPr lang="en-US" sz="2800" baseline="-25000" dirty="0"/>
              <a:t> </a:t>
            </a:r>
            <a:r>
              <a:rPr lang="en-US" sz="2800" dirty="0"/>
              <a:t> in Eq. (7) </a:t>
            </a:r>
            <a:br>
              <a:rPr lang="en-US" sz="2800" dirty="0"/>
            </a:br>
            <a:r>
              <a:rPr lang="en-US" sz="2800" dirty="0"/>
              <a:t>for the two current elements:</a:t>
            </a:r>
          </a:p>
        </p:txBody>
      </p:sp>
      <p:sp>
        <p:nvSpPr>
          <p:cNvPr id="3" name="Content Placeholder 2">
            <a:extLst>
              <a:ext uri="{FF2B5EF4-FFF2-40B4-BE49-F238E27FC236}">
                <a16:creationId xmlns:a16="http://schemas.microsoft.com/office/drawing/2014/main" id="{D8CB2CAF-E5AB-4FFE-BC31-75E896FF89B4}"/>
              </a:ext>
            </a:extLst>
          </p:cNvPr>
          <p:cNvSpPr>
            <a:spLocks noGrp="1"/>
          </p:cNvSpPr>
          <p:nvPr>
            <p:ph idx="1"/>
          </p:nvPr>
        </p:nvSpPr>
        <p:spPr>
          <a:xfrm>
            <a:off x="484632" y="1600200"/>
            <a:ext cx="8229600" cy="4525963"/>
          </a:xfrm>
        </p:spPr>
        <p:txBody>
          <a:bodyPr/>
          <a:lstStyle/>
          <a:p>
            <a:pPr marL="0" indent="0">
              <a:buNone/>
            </a:pPr>
            <a:r>
              <a:rPr lang="en-US" dirty="0"/>
              <a:t>Law of Cosines </a:t>
            </a:r>
          </a:p>
          <a:p>
            <a:pPr marL="0" indent="0">
              <a:buNone/>
            </a:pPr>
            <a:r>
              <a:rPr lang="en-US" dirty="0"/>
              <a:t>So </a:t>
            </a:r>
          </a:p>
          <a:p>
            <a:pPr marL="0" indent="0">
              <a:buNone/>
            </a:pPr>
            <a:r>
              <a:rPr lang="en-US" dirty="0"/>
              <a:t>Where </a:t>
            </a:r>
          </a:p>
          <a:p>
            <a:pPr marL="0" indent="0">
              <a:buNone/>
            </a:pPr>
            <a:r>
              <a:rPr lang="en-US" dirty="0"/>
              <a:t>Also</a:t>
            </a:r>
          </a:p>
          <a:p>
            <a:pPr marL="0" indent="0">
              <a:buNone/>
            </a:pPr>
            <a:r>
              <a:rPr lang="en-US" dirty="0"/>
              <a:t>So</a:t>
            </a:r>
          </a:p>
          <a:p>
            <a:pPr marL="0" indent="0">
              <a:buNone/>
            </a:pPr>
            <a:endParaRPr lang="en-US" dirty="0"/>
          </a:p>
        </p:txBody>
      </p:sp>
      <p:graphicFrame>
        <p:nvGraphicFramePr>
          <p:cNvPr id="4" name="Object 3">
            <a:extLst>
              <a:ext uri="{FF2B5EF4-FFF2-40B4-BE49-F238E27FC236}">
                <a16:creationId xmlns:a16="http://schemas.microsoft.com/office/drawing/2014/main" id="{5D425F79-786A-4CFF-861A-6DF48791506B}"/>
              </a:ext>
            </a:extLst>
          </p:cNvPr>
          <p:cNvGraphicFramePr>
            <a:graphicFrameLocks noChangeAspect="1"/>
          </p:cNvGraphicFramePr>
          <p:nvPr>
            <p:extLst>
              <p:ext uri="{D42A27DB-BD31-4B8C-83A1-F6EECF244321}">
                <p14:modId xmlns:p14="http://schemas.microsoft.com/office/powerpoint/2010/main" val="2847659517"/>
              </p:ext>
            </p:extLst>
          </p:nvPr>
        </p:nvGraphicFramePr>
        <p:xfrm>
          <a:off x="4114800" y="2971800"/>
          <a:ext cx="914400" cy="198438"/>
        </p:xfrm>
        <a:graphic>
          <a:graphicData uri="http://schemas.openxmlformats.org/presentationml/2006/ole">
            <mc:AlternateContent xmlns:mc="http://schemas.openxmlformats.org/markup-compatibility/2006">
              <mc:Choice xmlns:v="urn:schemas-microsoft-com:vml" Requires="v">
                <p:oleObj name="Equation" r:id="rId2" imgW="914400" imgH="198720" progId="Equation.DSMT4">
                  <p:embed/>
                </p:oleObj>
              </mc:Choice>
              <mc:Fallback>
                <p:oleObj name="Equation" r:id="rId2" imgW="914400" imgH="198720" progId="Equation.DSMT4">
                  <p:embed/>
                  <p:pic>
                    <p:nvPicPr>
                      <p:cNvPr id="0" name=""/>
                      <p:cNvPicPr/>
                      <p:nvPr/>
                    </p:nvPicPr>
                    <p:blipFill>
                      <a:blip r:embed="rId3"/>
                      <a:stretch>
                        <a:fillRect/>
                      </a:stretch>
                    </p:blipFill>
                    <p:spPr>
                      <a:xfrm>
                        <a:off x="4114800" y="2971800"/>
                        <a:ext cx="914400" cy="198438"/>
                      </a:xfrm>
                      <a:prstGeom prst="rect">
                        <a:avLst/>
                      </a:prstGeom>
                    </p:spPr>
                  </p:pic>
                </p:oleObj>
              </mc:Fallback>
            </mc:AlternateContent>
          </a:graphicData>
        </a:graphic>
      </p:graphicFrame>
      <p:graphicFrame>
        <p:nvGraphicFramePr>
          <p:cNvPr id="5" name="Object 4">
            <a:extLst>
              <a:ext uri="{FF2B5EF4-FFF2-40B4-BE49-F238E27FC236}">
                <a16:creationId xmlns:a16="http://schemas.microsoft.com/office/drawing/2014/main" id="{02E29320-359C-4BC8-B439-DA127EC53047}"/>
              </a:ext>
            </a:extLst>
          </p:cNvPr>
          <p:cNvGraphicFramePr>
            <a:graphicFrameLocks noChangeAspect="1"/>
          </p:cNvGraphicFramePr>
          <p:nvPr>
            <p:extLst>
              <p:ext uri="{D42A27DB-BD31-4B8C-83A1-F6EECF244321}">
                <p14:modId xmlns:p14="http://schemas.microsoft.com/office/powerpoint/2010/main" val="2495730641"/>
              </p:ext>
            </p:extLst>
          </p:nvPr>
        </p:nvGraphicFramePr>
        <p:xfrm>
          <a:off x="3276600" y="1600200"/>
          <a:ext cx="3936600" cy="571500"/>
        </p:xfrm>
        <a:graphic>
          <a:graphicData uri="http://schemas.openxmlformats.org/presentationml/2006/ole">
            <mc:AlternateContent xmlns:mc="http://schemas.openxmlformats.org/markup-compatibility/2006">
              <mc:Choice xmlns:v="urn:schemas-microsoft-com:vml" Requires="v">
                <p:oleObj name="Equation" r:id="rId4" imgW="1574640" imgH="228600" progId="Equation.DSMT4">
                  <p:embed/>
                </p:oleObj>
              </mc:Choice>
              <mc:Fallback>
                <p:oleObj name="Equation" r:id="rId4" imgW="1574640" imgH="228600" progId="Equation.DSMT4">
                  <p:embed/>
                  <p:pic>
                    <p:nvPicPr>
                      <p:cNvPr id="0" name=""/>
                      <p:cNvPicPr/>
                      <p:nvPr/>
                    </p:nvPicPr>
                    <p:blipFill>
                      <a:blip r:embed="rId5"/>
                      <a:stretch>
                        <a:fillRect/>
                      </a:stretch>
                    </p:blipFill>
                    <p:spPr>
                      <a:xfrm>
                        <a:off x="3276600" y="1600200"/>
                        <a:ext cx="3936600" cy="571500"/>
                      </a:xfrm>
                      <a:prstGeom prst="rect">
                        <a:avLst/>
                      </a:prstGeom>
                    </p:spPr>
                  </p:pic>
                </p:oleObj>
              </mc:Fallback>
            </mc:AlternateContent>
          </a:graphicData>
        </a:graphic>
      </p:graphicFrame>
      <p:graphicFrame>
        <p:nvGraphicFramePr>
          <p:cNvPr id="6" name="Object 5">
            <a:extLst>
              <a:ext uri="{FF2B5EF4-FFF2-40B4-BE49-F238E27FC236}">
                <a16:creationId xmlns:a16="http://schemas.microsoft.com/office/drawing/2014/main" id="{3835A9DD-003A-4A04-BA0F-ABCADE2239A0}"/>
              </a:ext>
            </a:extLst>
          </p:cNvPr>
          <p:cNvGraphicFramePr>
            <a:graphicFrameLocks noChangeAspect="1"/>
          </p:cNvGraphicFramePr>
          <p:nvPr>
            <p:extLst>
              <p:ext uri="{D42A27DB-BD31-4B8C-83A1-F6EECF244321}">
                <p14:modId xmlns:p14="http://schemas.microsoft.com/office/powerpoint/2010/main" val="2032547912"/>
              </p:ext>
            </p:extLst>
          </p:nvPr>
        </p:nvGraphicFramePr>
        <p:xfrm>
          <a:off x="3276600" y="2129746"/>
          <a:ext cx="3936600" cy="603000"/>
        </p:xfrm>
        <a:graphic>
          <a:graphicData uri="http://schemas.openxmlformats.org/presentationml/2006/ole">
            <mc:AlternateContent xmlns:mc="http://schemas.openxmlformats.org/markup-compatibility/2006">
              <mc:Choice xmlns:v="urn:schemas-microsoft-com:vml" Requires="v">
                <p:oleObj name="Equation" r:id="rId6" imgW="1574640" imgH="241200" progId="Equation.DSMT4">
                  <p:embed/>
                </p:oleObj>
              </mc:Choice>
              <mc:Fallback>
                <p:oleObj name="Equation" r:id="rId6" imgW="1574640" imgH="241200" progId="Equation.DSMT4">
                  <p:embed/>
                  <p:pic>
                    <p:nvPicPr>
                      <p:cNvPr id="0" name=""/>
                      <p:cNvPicPr/>
                      <p:nvPr/>
                    </p:nvPicPr>
                    <p:blipFill>
                      <a:blip r:embed="rId7"/>
                      <a:stretch>
                        <a:fillRect/>
                      </a:stretch>
                    </p:blipFill>
                    <p:spPr>
                      <a:xfrm>
                        <a:off x="3276600" y="2129746"/>
                        <a:ext cx="3936600" cy="603000"/>
                      </a:xfrm>
                      <a:prstGeom prst="rect">
                        <a:avLst/>
                      </a:prstGeom>
                    </p:spPr>
                  </p:pic>
                </p:oleObj>
              </mc:Fallback>
            </mc:AlternateContent>
          </a:graphicData>
        </a:graphic>
      </p:graphicFrame>
      <p:graphicFrame>
        <p:nvGraphicFramePr>
          <p:cNvPr id="7" name="Object 6">
            <a:extLst>
              <a:ext uri="{FF2B5EF4-FFF2-40B4-BE49-F238E27FC236}">
                <a16:creationId xmlns:a16="http://schemas.microsoft.com/office/drawing/2014/main" id="{852068B4-84C6-485D-AB10-5CD8E51B1450}"/>
              </a:ext>
            </a:extLst>
          </p:cNvPr>
          <p:cNvGraphicFramePr>
            <a:graphicFrameLocks noChangeAspect="1"/>
          </p:cNvGraphicFramePr>
          <p:nvPr>
            <p:extLst>
              <p:ext uri="{D42A27DB-BD31-4B8C-83A1-F6EECF244321}">
                <p14:modId xmlns:p14="http://schemas.microsoft.com/office/powerpoint/2010/main" val="2945951327"/>
              </p:ext>
            </p:extLst>
          </p:nvPr>
        </p:nvGraphicFramePr>
        <p:xfrm>
          <a:off x="1854300" y="2804922"/>
          <a:ext cx="1269900" cy="571500"/>
        </p:xfrm>
        <a:graphic>
          <a:graphicData uri="http://schemas.openxmlformats.org/presentationml/2006/ole">
            <mc:AlternateContent xmlns:mc="http://schemas.openxmlformats.org/markup-compatibility/2006">
              <mc:Choice xmlns:v="urn:schemas-microsoft-com:vml" Requires="v">
                <p:oleObj name="Equation" r:id="rId8" imgW="507960" imgH="228600" progId="Equation.DSMT4">
                  <p:embed/>
                </p:oleObj>
              </mc:Choice>
              <mc:Fallback>
                <p:oleObj name="Equation" r:id="rId8" imgW="507960" imgH="228600" progId="Equation.DSMT4">
                  <p:embed/>
                  <p:pic>
                    <p:nvPicPr>
                      <p:cNvPr id="0" name=""/>
                      <p:cNvPicPr/>
                      <p:nvPr/>
                    </p:nvPicPr>
                    <p:blipFill>
                      <a:blip r:embed="rId9"/>
                      <a:stretch>
                        <a:fillRect/>
                      </a:stretch>
                    </p:blipFill>
                    <p:spPr>
                      <a:xfrm>
                        <a:off x="1854300" y="2804922"/>
                        <a:ext cx="1269900" cy="571500"/>
                      </a:xfrm>
                      <a:prstGeom prst="rect">
                        <a:avLst/>
                      </a:prstGeom>
                    </p:spPr>
                  </p:pic>
                </p:oleObj>
              </mc:Fallback>
            </mc:AlternateContent>
          </a:graphicData>
        </a:graphic>
      </p:graphicFrame>
      <p:graphicFrame>
        <p:nvGraphicFramePr>
          <p:cNvPr id="8" name="Object 7">
            <a:extLst>
              <a:ext uri="{FF2B5EF4-FFF2-40B4-BE49-F238E27FC236}">
                <a16:creationId xmlns:a16="http://schemas.microsoft.com/office/drawing/2014/main" id="{5D5C1B25-3765-410A-A942-824B0F5CD116}"/>
              </a:ext>
            </a:extLst>
          </p:cNvPr>
          <p:cNvGraphicFramePr>
            <a:graphicFrameLocks noChangeAspect="1"/>
          </p:cNvGraphicFramePr>
          <p:nvPr>
            <p:extLst>
              <p:ext uri="{D42A27DB-BD31-4B8C-83A1-F6EECF244321}">
                <p14:modId xmlns:p14="http://schemas.microsoft.com/office/powerpoint/2010/main" val="869768226"/>
              </p:ext>
            </p:extLst>
          </p:nvPr>
        </p:nvGraphicFramePr>
        <p:xfrm>
          <a:off x="3629037" y="2755270"/>
          <a:ext cx="1365250" cy="571500"/>
        </p:xfrm>
        <a:graphic>
          <a:graphicData uri="http://schemas.openxmlformats.org/presentationml/2006/ole">
            <mc:AlternateContent xmlns:mc="http://schemas.openxmlformats.org/markup-compatibility/2006">
              <mc:Choice xmlns:v="urn:schemas-microsoft-com:vml" Requires="v">
                <p:oleObj name="Equation" r:id="rId10" imgW="545760" imgH="228600" progId="Equation.DSMT4">
                  <p:embed/>
                </p:oleObj>
              </mc:Choice>
              <mc:Fallback>
                <p:oleObj name="Equation" r:id="rId10" imgW="545760" imgH="228600" progId="Equation.DSMT4">
                  <p:embed/>
                  <p:pic>
                    <p:nvPicPr>
                      <p:cNvPr id="7" name="Object 6">
                        <a:extLst>
                          <a:ext uri="{FF2B5EF4-FFF2-40B4-BE49-F238E27FC236}">
                            <a16:creationId xmlns:a16="http://schemas.microsoft.com/office/drawing/2014/main" id="{852068B4-84C6-485D-AB10-5CD8E51B1450}"/>
                          </a:ext>
                        </a:extLst>
                      </p:cNvPr>
                      <p:cNvPicPr/>
                      <p:nvPr/>
                    </p:nvPicPr>
                    <p:blipFill>
                      <a:blip r:embed="rId11"/>
                      <a:stretch>
                        <a:fillRect/>
                      </a:stretch>
                    </p:blipFill>
                    <p:spPr>
                      <a:xfrm>
                        <a:off x="3629037" y="2755270"/>
                        <a:ext cx="1365250" cy="571500"/>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658CE4BA-247B-47E1-B24C-D61D1432BBC7}"/>
              </a:ext>
            </a:extLst>
          </p:cNvPr>
          <p:cNvGraphicFramePr>
            <a:graphicFrameLocks noChangeAspect="1"/>
          </p:cNvGraphicFramePr>
          <p:nvPr>
            <p:extLst>
              <p:ext uri="{D42A27DB-BD31-4B8C-83A1-F6EECF244321}">
                <p14:modId xmlns:p14="http://schemas.microsoft.com/office/powerpoint/2010/main" val="797446482"/>
              </p:ext>
            </p:extLst>
          </p:nvPr>
        </p:nvGraphicFramePr>
        <p:xfrm>
          <a:off x="5700014" y="2777077"/>
          <a:ext cx="2295144" cy="573786"/>
        </p:xfrm>
        <a:graphic>
          <a:graphicData uri="http://schemas.openxmlformats.org/presentationml/2006/ole">
            <mc:AlternateContent xmlns:mc="http://schemas.openxmlformats.org/markup-compatibility/2006">
              <mc:Choice xmlns:v="urn:schemas-microsoft-com:vml" Requires="v">
                <p:oleObj name="Equation" r:id="rId12" imgW="914400" imgH="228600" progId="Equation.DSMT4">
                  <p:embed/>
                </p:oleObj>
              </mc:Choice>
              <mc:Fallback>
                <p:oleObj name="Equation" r:id="rId12" imgW="914400" imgH="228600" progId="Equation.DSMT4">
                  <p:embed/>
                  <p:pic>
                    <p:nvPicPr>
                      <p:cNvPr id="0" name=""/>
                      <p:cNvPicPr/>
                      <p:nvPr/>
                    </p:nvPicPr>
                    <p:blipFill>
                      <a:blip r:embed="rId13"/>
                      <a:stretch>
                        <a:fillRect/>
                      </a:stretch>
                    </p:blipFill>
                    <p:spPr>
                      <a:xfrm>
                        <a:off x="5700014" y="2777077"/>
                        <a:ext cx="2295144" cy="573786"/>
                      </a:xfrm>
                      <a:prstGeom prst="rect">
                        <a:avLst/>
                      </a:prstGeom>
                    </p:spPr>
                  </p:pic>
                </p:oleObj>
              </mc:Fallback>
            </mc:AlternateContent>
          </a:graphicData>
        </a:graphic>
      </p:graphicFrame>
      <p:graphicFrame>
        <p:nvGraphicFramePr>
          <p:cNvPr id="10" name="Object 9">
            <a:extLst>
              <a:ext uri="{FF2B5EF4-FFF2-40B4-BE49-F238E27FC236}">
                <a16:creationId xmlns:a16="http://schemas.microsoft.com/office/drawing/2014/main" id="{1F767407-5C4B-436E-A9D7-30E3C3C93103}"/>
              </a:ext>
            </a:extLst>
          </p:cNvPr>
          <p:cNvGraphicFramePr>
            <a:graphicFrameLocks noChangeAspect="1"/>
          </p:cNvGraphicFramePr>
          <p:nvPr>
            <p:extLst>
              <p:ext uri="{D42A27DB-BD31-4B8C-83A1-F6EECF244321}">
                <p14:modId xmlns:p14="http://schemas.microsoft.com/office/powerpoint/2010/main" val="362944642"/>
              </p:ext>
            </p:extLst>
          </p:nvPr>
        </p:nvGraphicFramePr>
        <p:xfrm>
          <a:off x="1474319" y="3433874"/>
          <a:ext cx="7109761" cy="573882"/>
        </p:xfrm>
        <a:graphic>
          <a:graphicData uri="http://schemas.openxmlformats.org/presentationml/2006/ole">
            <mc:AlternateContent xmlns:mc="http://schemas.openxmlformats.org/markup-compatibility/2006">
              <mc:Choice xmlns:v="urn:schemas-microsoft-com:vml" Requires="v">
                <p:oleObj name="Equation" r:id="rId14" imgW="2831760" imgH="228600" progId="Equation.DSMT4">
                  <p:embed/>
                </p:oleObj>
              </mc:Choice>
              <mc:Fallback>
                <p:oleObj name="Equation" r:id="rId14" imgW="2831760" imgH="228600" progId="Equation.DSMT4">
                  <p:embed/>
                  <p:pic>
                    <p:nvPicPr>
                      <p:cNvPr id="0" name=""/>
                      <p:cNvPicPr/>
                      <p:nvPr/>
                    </p:nvPicPr>
                    <p:blipFill>
                      <a:blip r:embed="rId15"/>
                      <a:stretch>
                        <a:fillRect/>
                      </a:stretch>
                    </p:blipFill>
                    <p:spPr>
                      <a:xfrm>
                        <a:off x="1474319" y="3433874"/>
                        <a:ext cx="7109761" cy="573882"/>
                      </a:xfrm>
                      <a:prstGeom prst="rect">
                        <a:avLst/>
                      </a:prstGeom>
                    </p:spPr>
                  </p:pic>
                </p:oleObj>
              </mc:Fallback>
            </mc:AlternateContent>
          </a:graphicData>
        </a:graphic>
      </p:graphicFrame>
      <p:graphicFrame>
        <p:nvGraphicFramePr>
          <p:cNvPr id="11" name="Object 10">
            <a:extLst>
              <a:ext uri="{FF2B5EF4-FFF2-40B4-BE49-F238E27FC236}">
                <a16:creationId xmlns:a16="http://schemas.microsoft.com/office/drawing/2014/main" id="{41A8C137-376B-4A9B-8B39-2B897980A88C}"/>
              </a:ext>
            </a:extLst>
          </p:cNvPr>
          <p:cNvGraphicFramePr>
            <a:graphicFrameLocks noChangeAspect="1"/>
          </p:cNvGraphicFramePr>
          <p:nvPr>
            <p:extLst>
              <p:ext uri="{D42A27DB-BD31-4B8C-83A1-F6EECF244321}">
                <p14:modId xmlns:p14="http://schemas.microsoft.com/office/powerpoint/2010/main" val="851797848"/>
              </p:ext>
            </p:extLst>
          </p:nvPr>
        </p:nvGraphicFramePr>
        <p:xfrm>
          <a:off x="2686074" y="3931816"/>
          <a:ext cx="1885926" cy="1017801"/>
        </p:xfrm>
        <a:graphic>
          <a:graphicData uri="http://schemas.openxmlformats.org/presentationml/2006/ole">
            <mc:AlternateContent xmlns:mc="http://schemas.openxmlformats.org/markup-compatibility/2006">
              <mc:Choice xmlns:v="urn:schemas-microsoft-com:vml" Requires="v">
                <p:oleObj name="Equation" r:id="rId16" imgW="799920" imgH="431640" progId="Equation.DSMT4">
                  <p:embed/>
                </p:oleObj>
              </mc:Choice>
              <mc:Fallback>
                <p:oleObj name="Equation" r:id="rId16" imgW="799920" imgH="431640" progId="Equation.DSMT4">
                  <p:embed/>
                  <p:pic>
                    <p:nvPicPr>
                      <p:cNvPr id="0" name=""/>
                      <p:cNvPicPr/>
                      <p:nvPr/>
                    </p:nvPicPr>
                    <p:blipFill>
                      <a:blip r:embed="rId17"/>
                      <a:stretch>
                        <a:fillRect/>
                      </a:stretch>
                    </p:blipFill>
                    <p:spPr>
                      <a:xfrm>
                        <a:off x="2686074" y="3931816"/>
                        <a:ext cx="1885926" cy="1017801"/>
                      </a:xfrm>
                      <a:prstGeom prst="rect">
                        <a:avLst/>
                      </a:prstGeom>
                    </p:spPr>
                  </p:pic>
                </p:oleObj>
              </mc:Fallback>
            </mc:AlternateContent>
          </a:graphicData>
        </a:graphic>
      </p:graphicFrame>
      <p:graphicFrame>
        <p:nvGraphicFramePr>
          <p:cNvPr id="12" name="Object 11">
            <a:extLst>
              <a:ext uri="{FF2B5EF4-FFF2-40B4-BE49-F238E27FC236}">
                <a16:creationId xmlns:a16="http://schemas.microsoft.com/office/drawing/2014/main" id="{B41F95C7-B858-4F54-B450-356D67581B9F}"/>
              </a:ext>
            </a:extLst>
          </p:cNvPr>
          <p:cNvGraphicFramePr>
            <a:graphicFrameLocks noChangeAspect="1"/>
          </p:cNvGraphicFramePr>
          <p:nvPr>
            <p:extLst>
              <p:ext uri="{D42A27DB-BD31-4B8C-83A1-F6EECF244321}">
                <p14:modId xmlns:p14="http://schemas.microsoft.com/office/powerpoint/2010/main" val="2351394317"/>
              </p:ext>
            </p:extLst>
          </p:nvPr>
        </p:nvGraphicFramePr>
        <p:xfrm>
          <a:off x="304800" y="625114"/>
          <a:ext cx="1049864" cy="442048"/>
        </p:xfrm>
        <a:graphic>
          <a:graphicData uri="http://schemas.openxmlformats.org/presentationml/2006/ole">
            <mc:AlternateContent xmlns:mc="http://schemas.openxmlformats.org/markup-compatibility/2006">
              <mc:Choice xmlns:v="urn:schemas-microsoft-com:vml" Requires="v">
                <p:oleObj name="Equation" r:id="rId18" imgW="482400" imgH="203040" progId="Equation.DSMT4">
                  <p:embed/>
                </p:oleObj>
              </mc:Choice>
              <mc:Fallback>
                <p:oleObj name="Equation" r:id="rId18" imgW="482400" imgH="203040" progId="Equation.DSMT4">
                  <p:embed/>
                  <p:pic>
                    <p:nvPicPr>
                      <p:cNvPr id="0" name=""/>
                      <p:cNvPicPr/>
                      <p:nvPr/>
                    </p:nvPicPr>
                    <p:blipFill>
                      <a:blip r:embed="rId19"/>
                      <a:stretch>
                        <a:fillRect/>
                      </a:stretch>
                    </p:blipFill>
                    <p:spPr>
                      <a:xfrm>
                        <a:off x="304800" y="625114"/>
                        <a:ext cx="1049864" cy="442048"/>
                      </a:xfrm>
                      <a:prstGeom prst="rect">
                        <a:avLst/>
                      </a:prstGeom>
                    </p:spPr>
                  </p:pic>
                </p:oleObj>
              </mc:Fallback>
            </mc:AlternateContent>
          </a:graphicData>
        </a:graphic>
      </p:graphicFrame>
    </p:spTree>
    <p:extLst>
      <p:ext uri="{BB962C8B-B14F-4D97-AF65-F5344CB8AC3E}">
        <p14:creationId xmlns:p14="http://schemas.microsoft.com/office/powerpoint/2010/main" val="116676090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prstClr val="black"/>
                </a:solidFill>
              </a:rPr>
              <a:t>Adding the Magnetic Forces Between Current Elements to Arrive at Andre Ampère’s Law </a:t>
            </a:r>
            <a:endParaRPr lang="en-US" sz="3200" dirty="0"/>
          </a:p>
        </p:txBody>
      </p:sp>
      <p:sp>
        <p:nvSpPr>
          <p:cNvPr id="3" name="Content Placeholder 2"/>
          <p:cNvSpPr>
            <a:spLocks noGrp="1"/>
          </p:cNvSpPr>
          <p:nvPr>
            <p:ph idx="1"/>
          </p:nvPr>
        </p:nvSpPr>
        <p:spPr/>
        <p:txBody>
          <a:bodyPr>
            <a:normAutofit fontScale="92500" lnSpcReduction="10000"/>
          </a:bodyPr>
          <a:lstStyle/>
          <a:p>
            <a:r>
              <a:rPr lang="en-US" sz="2000" dirty="0"/>
              <a:t>e</a:t>
            </a:r>
            <a:r>
              <a:rPr lang="en-US" sz="2000" baseline="-25000" dirty="0"/>
              <a:t>1</a:t>
            </a:r>
            <a:r>
              <a:rPr lang="en-US" sz="2000" dirty="0"/>
              <a:t>---electron lattice in current element 1</a:t>
            </a:r>
          </a:p>
          <a:p>
            <a:r>
              <a:rPr lang="en-US" sz="2000" dirty="0"/>
              <a:t>p</a:t>
            </a:r>
            <a:r>
              <a:rPr lang="en-US" sz="2000" baseline="-25000" dirty="0"/>
              <a:t>1</a:t>
            </a:r>
            <a:r>
              <a:rPr lang="en-US" sz="2000" dirty="0"/>
              <a:t>---proton lattice in current element 1</a:t>
            </a:r>
          </a:p>
          <a:p>
            <a:r>
              <a:rPr lang="en-US" sz="2000" dirty="0"/>
              <a:t>e</a:t>
            </a:r>
            <a:r>
              <a:rPr lang="en-US" sz="2000" baseline="-25000" dirty="0"/>
              <a:t>2</a:t>
            </a:r>
            <a:r>
              <a:rPr lang="en-US" sz="2000" dirty="0"/>
              <a:t>---electron lattice in current element 2</a:t>
            </a:r>
          </a:p>
          <a:p>
            <a:r>
              <a:rPr lang="en-US" sz="2000" dirty="0"/>
              <a:t>p</a:t>
            </a:r>
            <a:r>
              <a:rPr lang="en-US" sz="2000" baseline="-25000" dirty="0"/>
              <a:t>2</a:t>
            </a:r>
            <a:r>
              <a:rPr lang="en-US" sz="2000" dirty="0"/>
              <a:t>---proton lattice in current element 2</a:t>
            </a:r>
          </a:p>
          <a:p>
            <a:r>
              <a:rPr lang="en-US" sz="2000" dirty="0"/>
              <a:t>F(magnetic)</a:t>
            </a:r>
            <a:r>
              <a:rPr lang="en-US" sz="2000" dirty="0">
                <a:sym typeface="Wingdings"/>
              </a:rPr>
              <a:t></a:t>
            </a:r>
            <a:r>
              <a:rPr lang="en-US" sz="2000" dirty="0"/>
              <a:t> (e</a:t>
            </a:r>
            <a:r>
              <a:rPr lang="en-US" sz="2000" baseline="-25000" dirty="0"/>
              <a:t>1</a:t>
            </a:r>
            <a:r>
              <a:rPr lang="en-US" sz="2000" dirty="0"/>
              <a:t>—p</a:t>
            </a:r>
            <a:r>
              <a:rPr lang="en-US" sz="2000" baseline="-25000" dirty="0"/>
              <a:t>2</a:t>
            </a:r>
            <a:r>
              <a:rPr lang="en-US" sz="2000" dirty="0"/>
              <a:t>) + (e</a:t>
            </a:r>
            <a:r>
              <a:rPr lang="en-US" sz="2000" baseline="-25000" dirty="0"/>
              <a:t>1</a:t>
            </a:r>
            <a:r>
              <a:rPr lang="en-US" sz="2000" dirty="0"/>
              <a:t>—e</a:t>
            </a:r>
            <a:r>
              <a:rPr lang="en-US" sz="2000" baseline="-25000" dirty="0"/>
              <a:t>2</a:t>
            </a:r>
            <a:r>
              <a:rPr lang="en-US" sz="2000" dirty="0"/>
              <a:t>) + (e</a:t>
            </a:r>
            <a:r>
              <a:rPr lang="en-US" sz="2000" baseline="-25000" dirty="0"/>
              <a:t>2</a:t>
            </a:r>
            <a:r>
              <a:rPr lang="en-US" sz="2000" dirty="0"/>
              <a:t>—p</a:t>
            </a:r>
            <a:r>
              <a:rPr lang="en-US" sz="2000" baseline="-25000" dirty="0"/>
              <a:t>1</a:t>
            </a:r>
            <a:r>
              <a:rPr lang="en-US" sz="2000" dirty="0"/>
              <a:t>) </a:t>
            </a:r>
          </a:p>
          <a:p>
            <a:pPr marL="0" indent="0">
              <a:buNone/>
            </a:pPr>
            <a:r>
              <a:rPr lang="en-US" sz="2000" u="sng" dirty="0"/>
              <a:t>Notes:</a:t>
            </a:r>
          </a:p>
          <a:p>
            <a:pPr marL="457200" indent="-457200">
              <a:buAutoNum type="arabicPeriod"/>
            </a:pPr>
            <a:r>
              <a:rPr lang="en-US" sz="2000" dirty="0"/>
              <a:t>(p</a:t>
            </a:r>
            <a:r>
              <a:rPr lang="en-US" sz="2000" baseline="-25000" dirty="0"/>
              <a:t>1</a:t>
            </a:r>
            <a:r>
              <a:rPr lang="en-US" sz="2000" dirty="0"/>
              <a:t>—p</a:t>
            </a:r>
            <a:r>
              <a:rPr lang="en-US" sz="2000" baseline="-25000" dirty="0"/>
              <a:t>2</a:t>
            </a:r>
            <a:r>
              <a:rPr lang="en-US" sz="2000" dirty="0"/>
              <a:t>) + </a:t>
            </a:r>
            <a:r>
              <a:rPr kumimoji="0" lang="en-US" sz="2000" b="0" i="0" u="none" strike="noStrike" kern="1200" cap="none" spc="0" normalizeH="0" baseline="0" noProof="0" dirty="0">
                <a:ln>
                  <a:noFill/>
                </a:ln>
                <a:solidFill>
                  <a:prstClr val="black"/>
                </a:solidFill>
                <a:effectLst/>
                <a:uLnTx/>
                <a:uFillTx/>
                <a:latin typeface="Calibri"/>
                <a:ea typeface="+mn-ea"/>
                <a:cs typeface="+mn-cs"/>
              </a:rPr>
              <a:t>(e</a:t>
            </a:r>
            <a:r>
              <a:rPr kumimoji="0" lang="en-US" sz="2000" b="0" i="0" u="none" strike="noStrike" kern="1200" cap="none" spc="0" normalizeH="0" baseline="-25000" noProof="0" dirty="0">
                <a:ln>
                  <a:noFill/>
                </a:ln>
                <a:solidFill>
                  <a:prstClr val="black"/>
                </a:solidFill>
                <a:effectLst/>
                <a:uLnTx/>
                <a:uFillTx/>
                <a:latin typeface="Calibri"/>
                <a:ea typeface="+mn-ea"/>
                <a:cs typeface="+mn-cs"/>
              </a:rPr>
              <a:t>1</a:t>
            </a:r>
            <a:r>
              <a:rPr kumimoji="0" lang="en-US" sz="2000" b="0" i="0" u="none" strike="noStrike" kern="1200" cap="none" spc="0" normalizeH="0" baseline="0" noProof="0" dirty="0">
                <a:ln>
                  <a:noFill/>
                </a:ln>
                <a:solidFill>
                  <a:prstClr val="black"/>
                </a:solidFill>
                <a:effectLst/>
                <a:uLnTx/>
                <a:uFillTx/>
                <a:latin typeface="Calibri"/>
                <a:ea typeface="+mn-ea"/>
                <a:cs typeface="+mn-cs"/>
              </a:rPr>
              <a:t>—e</a:t>
            </a:r>
            <a:r>
              <a:rPr kumimoji="0" lang="en-US" sz="2000" b="0" i="0" u="none" strike="noStrike" kern="1200" cap="none" spc="0" normalizeH="0" baseline="-25000" noProof="0" dirty="0">
                <a:ln>
                  <a:noFill/>
                </a:ln>
                <a:solidFill>
                  <a:prstClr val="black"/>
                </a:solidFill>
                <a:effectLst/>
                <a:uLnTx/>
                <a:uFillTx/>
                <a:latin typeface="Calibri"/>
                <a:ea typeface="+mn-ea"/>
                <a:cs typeface="+mn-cs"/>
              </a:rPr>
              <a:t>2</a:t>
            </a:r>
            <a:r>
              <a:rPr kumimoji="0" lang="en-US" sz="2000" b="0" i="0" u="none" strike="noStrike" kern="1200" cap="none" spc="0" normalizeH="0" baseline="0" noProof="0" dirty="0">
                <a:ln>
                  <a:noFill/>
                </a:ln>
                <a:solidFill>
                  <a:prstClr val="black"/>
                </a:solidFill>
                <a:effectLst/>
                <a:uLnTx/>
                <a:uFillTx/>
                <a:latin typeface="Calibri"/>
                <a:ea typeface="+mn-ea"/>
                <a:cs typeface="+mn-cs"/>
              </a:rPr>
              <a:t>) </a:t>
            </a:r>
            <a:r>
              <a:rPr lang="en-US" sz="2000" dirty="0"/>
              <a:t>static coulomb electric repulsive relationships is zeroed out by the </a:t>
            </a:r>
            <a:r>
              <a:rPr kumimoji="0" lang="en-US" sz="2100" b="0" i="0" u="none" strike="noStrike" kern="1200" cap="none" spc="0" normalizeH="0" baseline="0" noProof="0" dirty="0">
                <a:ln>
                  <a:noFill/>
                </a:ln>
                <a:solidFill>
                  <a:prstClr val="black"/>
                </a:solidFill>
                <a:effectLst/>
                <a:uLnTx/>
                <a:uFillTx/>
                <a:latin typeface="Calibri"/>
                <a:ea typeface="+mn-ea"/>
                <a:cs typeface="+mn-cs"/>
              </a:rPr>
              <a:t>(e</a:t>
            </a:r>
            <a:r>
              <a:rPr kumimoji="0" lang="en-US" sz="2100" b="0" i="0" u="none" strike="noStrike" kern="1200" cap="none" spc="0" normalizeH="0" baseline="-25000" noProof="0" dirty="0">
                <a:ln>
                  <a:noFill/>
                </a:ln>
                <a:solidFill>
                  <a:prstClr val="black"/>
                </a:solidFill>
                <a:effectLst/>
                <a:uLnTx/>
                <a:uFillTx/>
                <a:latin typeface="Calibri"/>
                <a:ea typeface="+mn-ea"/>
                <a:cs typeface="+mn-cs"/>
              </a:rPr>
              <a:t>1</a:t>
            </a:r>
            <a:r>
              <a:rPr kumimoji="0" lang="en-US" sz="2100" b="0" i="0" u="none" strike="noStrike" kern="1200" cap="none" spc="0" normalizeH="0" baseline="0" noProof="0" dirty="0">
                <a:ln>
                  <a:noFill/>
                </a:ln>
                <a:solidFill>
                  <a:prstClr val="black"/>
                </a:solidFill>
                <a:effectLst/>
                <a:uLnTx/>
                <a:uFillTx/>
                <a:latin typeface="Calibri"/>
                <a:ea typeface="+mn-ea"/>
                <a:cs typeface="+mn-cs"/>
              </a:rPr>
              <a:t>—p</a:t>
            </a:r>
            <a:r>
              <a:rPr kumimoji="0" lang="en-US" sz="2100" b="0" i="0" u="none" strike="noStrike" kern="1200" cap="none" spc="0" normalizeH="0" baseline="-25000" noProof="0" dirty="0">
                <a:ln>
                  <a:noFill/>
                </a:ln>
                <a:solidFill>
                  <a:prstClr val="black"/>
                </a:solidFill>
                <a:effectLst/>
                <a:uLnTx/>
                <a:uFillTx/>
                <a:latin typeface="Calibri"/>
                <a:ea typeface="+mn-ea"/>
                <a:cs typeface="+mn-cs"/>
              </a:rPr>
              <a:t>2</a:t>
            </a:r>
            <a:r>
              <a:rPr kumimoji="0" lang="en-US" sz="2100" b="0" i="0" u="none" strike="noStrike" kern="1200" cap="none" spc="0" normalizeH="0" baseline="0" noProof="0" dirty="0">
                <a:ln>
                  <a:noFill/>
                </a:ln>
                <a:solidFill>
                  <a:prstClr val="black"/>
                </a:solidFill>
                <a:effectLst/>
                <a:uLnTx/>
                <a:uFillTx/>
                <a:latin typeface="Calibri"/>
                <a:ea typeface="+mn-ea"/>
                <a:cs typeface="+mn-cs"/>
              </a:rPr>
              <a:t>) + (e</a:t>
            </a:r>
            <a:r>
              <a:rPr kumimoji="0" lang="en-US" sz="2100" b="0" i="0" u="none" strike="noStrike" kern="1200" cap="none" spc="0" normalizeH="0" baseline="-25000" noProof="0" dirty="0">
                <a:ln>
                  <a:noFill/>
                </a:ln>
                <a:solidFill>
                  <a:prstClr val="black"/>
                </a:solidFill>
                <a:effectLst/>
                <a:uLnTx/>
                <a:uFillTx/>
                <a:latin typeface="Calibri"/>
                <a:ea typeface="+mn-ea"/>
                <a:cs typeface="+mn-cs"/>
              </a:rPr>
              <a:t>2</a:t>
            </a:r>
            <a:r>
              <a:rPr kumimoji="0" lang="en-US" sz="2100" b="0" i="0" u="none" strike="noStrike" kern="1200" cap="none" spc="0" normalizeH="0" baseline="0" noProof="0" dirty="0">
                <a:ln>
                  <a:noFill/>
                </a:ln>
                <a:solidFill>
                  <a:prstClr val="black"/>
                </a:solidFill>
                <a:effectLst/>
                <a:uLnTx/>
                <a:uFillTx/>
                <a:latin typeface="Calibri"/>
                <a:ea typeface="+mn-ea"/>
                <a:cs typeface="+mn-cs"/>
              </a:rPr>
              <a:t>—p</a:t>
            </a:r>
            <a:r>
              <a:rPr kumimoji="0" lang="en-US" sz="2100" b="0" i="0" u="none" strike="noStrike" kern="1200" cap="none" spc="0" normalizeH="0" baseline="-25000" noProof="0" dirty="0">
                <a:ln>
                  <a:noFill/>
                </a:ln>
                <a:solidFill>
                  <a:prstClr val="black"/>
                </a:solidFill>
                <a:effectLst/>
                <a:uLnTx/>
                <a:uFillTx/>
                <a:latin typeface="Calibri"/>
                <a:ea typeface="+mn-ea"/>
                <a:cs typeface="+mn-cs"/>
              </a:rPr>
              <a:t>1</a:t>
            </a:r>
            <a:r>
              <a:rPr kumimoji="0" lang="en-US" sz="2100" b="0" i="0" u="none" strike="noStrike" kern="1200" cap="none" spc="0" normalizeH="0" baseline="0" noProof="0" dirty="0">
                <a:ln>
                  <a:noFill/>
                </a:ln>
                <a:solidFill>
                  <a:prstClr val="black"/>
                </a:solidFill>
                <a:effectLst/>
                <a:uLnTx/>
                <a:uFillTx/>
                <a:latin typeface="Calibri"/>
                <a:ea typeface="+mn-ea"/>
                <a:cs typeface="+mn-cs"/>
              </a:rPr>
              <a:t>) static coulomb electric attractive relationships. These have </a:t>
            </a:r>
            <a:r>
              <a:rPr lang="en-US" sz="2000" dirty="0"/>
              <a:t>no magnet force.</a:t>
            </a:r>
          </a:p>
          <a:p>
            <a:pPr marL="457200" indent="-457200">
              <a:buAutoNum type="arabicPeriod"/>
            </a:pPr>
            <a:r>
              <a:rPr lang="en-US" sz="2000" dirty="0"/>
              <a:t>2. The (e</a:t>
            </a:r>
            <a:r>
              <a:rPr lang="en-US" sz="2000" baseline="-25000" dirty="0"/>
              <a:t>1</a:t>
            </a:r>
            <a:r>
              <a:rPr lang="en-US" sz="2000" dirty="0"/>
              <a:t>—e</a:t>
            </a:r>
            <a:r>
              <a:rPr lang="en-US" sz="2000" baseline="-25000" dirty="0"/>
              <a:t>2</a:t>
            </a:r>
            <a:r>
              <a:rPr lang="en-US" sz="2000" dirty="0"/>
              <a:t>) magnetic force relationship needs to use the math associated with the relative velocity between two moving objects as shown in the above two slides.</a:t>
            </a:r>
          </a:p>
          <a:p>
            <a:pPr marL="0" lvl="0" indent="0">
              <a:buNone/>
            </a:pPr>
            <a:r>
              <a:rPr lang="en-US" sz="2000" dirty="0"/>
              <a:t>3. The charges in (7) are replaced by Ids/v’s resulting in the Old Ampere’s Law. These “v’s” are associated with the electron velocities in the current elements.</a:t>
            </a:r>
          </a:p>
          <a:p>
            <a:pPr marL="0" indent="0">
              <a:buNone/>
            </a:pPr>
            <a:endParaRPr lang="en-US" sz="1800" dirty="0"/>
          </a:p>
        </p:txBody>
      </p:sp>
    </p:spTree>
    <p:extLst>
      <p:ext uri="{BB962C8B-B14F-4D97-AF65-F5344CB8AC3E}">
        <p14:creationId xmlns:p14="http://schemas.microsoft.com/office/powerpoint/2010/main" val="477882817"/>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a:t>
            </a:r>
          </a:p>
        </p:txBody>
      </p:sp>
      <mc:AlternateContent xmlns:mc="http://schemas.openxmlformats.org/markup-compatibility/2006" xmlns:a14="http://schemas.microsoft.com/office/drawing/2010/main">
        <mc:Choice Requires="a14">
          <p:sp>
            <p:nvSpPr>
              <p:cNvPr id="3" name="Content Placeholder 2"/>
              <p:cNvSpPr>
                <a:spLocks noGrp="1"/>
              </p:cNvSpPr>
              <p:nvPr>
                <p:ph idx="1"/>
              </p:nvPr>
            </p:nvSpPr>
            <p:spPr>
              <a:xfrm>
                <a:off x="457200" y="1600200"/>
                <a:ext cx="8229600" cy="4953000"/>
              </a:xfrm>
            </p:spPr>
            <p:txBody>
              <a:bodyPr>
                <a:normAutofit/>
              </a:bodyPr>
              <a:lstStyle/>
              <a:p>
                <a:pPr marL="0" indent="0">
                  <a:buNone/>
                </a:pPr>
                <a:r>
                  <a:rPr lang="en-US" sz="2800" u="sng" dirty="0"/>
                  <a:t>Magnetic Forces Between: </a:t>
                </a:r>
                <a:r>
                  <a:rPr lang="en-US" sz="2000" dirty="0"/>
                  <a:t>  (Free space)</a:t>
                </a:r>
                <a:endParaRPr lang="en-US" sz="2800" u="sng" dirty="0"/>
              </a:p>
              <a:p>
                <a:pPr marL="0" indent="0">
                  <a:buNone/>
                </a:pPr>
                <a:r>
                  <a:rPr lang="en-US" sz="2000" dirty="0"/>
                  <a:t>      With                      k = </a:t>
                </a:r>
                <a14:m>
                  <m:oMath xmlns:m="http://schemas.openxmlformats.org/officeDocument/2006/math">
                    <m:f>
                      <m:fPr>
                        <m:ctrlPr>
                          <a:rPr lang="en-US" sz="2000" i="1">
                            <a:latin typeface="Cambria Math" panose="02040503050406030204" pitchFamily="18" charset="0"/>
                          </a:rPr>
                        </m:ctrlPr>
                      </m:fPr>
                      <m:num>
                        <m:r>
                          <a:rPr lang="en-US" sz="2000" i="1">
                            <a:latin typeface="Cambria Math" panose="02040503050406030204" pitchFamily="18" charset="0"/>
                          </a:rPr>
                          <m:t>1</m:t>
                        </m:r>
                      </m:num>
                      <m:den>
                        <m:r>
                          <a:rPr lang="en-US" sz="2000" i="1">
                            <a:latin typeface="Cambria Math" panose="02040503050406030204" pitchFamily="18" charset="0"/>
                          </a:rPr>
                          <m:t>4</m:t>
                        </m:r>
                        <m:r>
                          <a:rPr lang="en-US" sz="2000" i="1">
                            <a:latin typeface="Cambria Math" panose="02040503050406030204" pitchFamily="18" charset="0"/>
                            <a:ea typeface="Cambria Math" panose="02040503050406030204" pitchFamily="18" charset="0"/>
                          </a:rPr>
                          <m:t>𝜋</m:t>
                        </m:r>
                        <m:sSub>
                          <m:sSubPr>
                            <m:ctrlPr>
                              <a:rPr lang="en-US" sz="2000" i="1">
                                <a:latin typeface="Cambria Math" panose="02040503050406030204" pitchFamily="18" charset="0"/>
                                <a:ea typeface="Cambria Math" panose="02040503050406030204" pitchFamily="18" charset="0"/>
                              </a:rPr>
                            </m:ctrlPr>
                          </m:sSubPr>
                          <m:e>
                            <m:r>
                              <a:rPr lang="en-US" sz="2000" i="1">
                                <a:latin typeface="Cambria Math" panose="02040503050406030204" pitchFamily="18" charset="0"/>
                                <a:ea typeface="Cambria Math" panose="02040503050406030204" pitchFamily="18" charset="0"/>
                              </a:rPr>
                              <m:t>∈</m:t>
                            </m:r>
                          </m:e>
                          <m:sub>
                            <m:r>
                              <a:rPr lang="en-US" sz="2000" i="1">
                                <a:latin typeface="Cambria Math" panose="02040503050406030204" pitchFamily="18" charset="0"/>
                                <a:ea typeface="Cambria Math" panose="02040503050406030204" pitchFamily="18" charset="0"/>
                              </a:rPr>
                              <m:t>𝑜</m:t>
                            </m:r>
                          </m:sub>
                        </m:sSub>
                      </m:den>
                    </m:f>
                  </m:oMath>
                </a14:m>
                <a:r>
                  <a:rPr lang="en-US" sz="2000" dirty="0"/>
                  <a:t> = </a:t>
                </a:r>
                <a14:m>
                  <m:oMath xmlns:m="http://schemas.openxmlformats.org/officeDocument/2006/math">
                    <m:f>
                      <m:fPr>
                        <m:ctrlPr>
                          <a:rPr lang="en-US" sz="2000" i="1" dirty="0">
                            <a:latin typeface="Cambria Math" panose="02040503050406030204" pitchFamily="18" charset="0"/>
                          </a:rPr>
                        </m:ctrlPr>
                      </m:fPr>
                      <m:num>
                        <m:sSub>
                          <m:sSubPr>
                            <m:ctrlPr>
                              <a:rPr lang="en-US" sz="2000" i="1" dirty="0">
                                <a:latin typeface="Cambria Math" panose="02040503050406030204" pitchFamily="18" charset="0"/>
                                <a:ea typeface="Cambria Math" panose="02040503050406030204" pitchFamily="18" charset="0"/>
                              </a:rPr>
                            </m:ctrlPr>
                          </m:sSubPr>
                          <m:e>
                            <m:r>
                              <a:rPr lang="en-US" sz="2000" i="1" dirty="0">
                                <a:latin typeface="Cambria Math" panose="02040503050406030204" pitchFamily="18" charset="0"/>
                                <a:ea typeface="Cambria Math" panose="02040503050406030204" pitchFamily="18" charset="0"/>
                              </a:rPr>
                              <m:t>𝜇</m:t>
                            </m:r>
                          </m:e>
                          <m:sub>
                            <m:r>
                              <a:rPr lang="en-US" sz="2000" i="1" dirty="0">
                                <a:latin typeface="Cambria Math" panose="02040503050406030204" pitchFamily="18" charset="0"/>
                                <a:ea typeface="Cambria Math" panose="02040503050406030204" pitchFamily="18" charset="0"/>
                              </a:rPr>
                              <m:t>𝑜</m:t>
                            </m:r>
                          </m:sub>
                        </m:sSub>
                        <m:sSup>
                          <m:sSupPr>
                            <m:ctrlPr>
                              <a:rPr lang="en-US" sz="2000" i="1" dirty="0">
                                <a:latin typeface="Cambria Math" panose="02040503050406030204" pitchFamily="18" charset="0"/>
                                <a:ea typeface="Cambria Math" panose="02040503050406030204" pitchFamily="18" charset="0"/>
                              </a:rPr>
                            </m:ctrlPr>
                          </m:sSupPr>
                          <m:e>
                            <m:r>
                              <a:rPr lang="en-US" sz="2000" i="1" dirty="0">
                                <a:latin typeface="Cambria Math" panose="02040503050406030204" pitchFamily="18" charset="0"/>
                                <a:ea typeface="Cambria Math" panose="02040503050406030204" pitchFamily="18" charset="0"/>
                              </a:rPr>
                              <m:t>𝑐</m:t>
                            </m:r>
                          </m:e>
                          <m:sup>
                            <m:r>
                              <a:rPr lang="en-US" sz="2000" i="1" dirty="0">
                                <a:latin typeface="Cambria Math" panose="02040503050406030204" pitchFamily="18" charset="0"/>
                                <a:ea typeface="Cambria Math" panose="02040503050406030204" pitchFamily="18" charset="0"/>
                              </a:rPr>
                              <m:t>2</m:t>
                            </m:r>
                          </m:sup>
                        </m:sSup>
                      </m:num>
                      <m:den>
                        <m:r>
                          <a:rPr lang="en-US" sz="2000" i="1" dirty="0">
                            <a:latin typeface="Cambria Math" panose="02040503050406030204" pitchFamily="18" charset="0"/>
                          </a:rPr>
                          <m:t>4</m:t>
                        </m:r>
                        <m:r>
                          <a:rPr lang="en-US" sz="2000" i="1" dirty="0">
                            <a:latin typeface="Cambria Math" panose="02040503050406030204" pitchFamily="18" charset="0"/>
                            <a:ea typeface="Cambria Math" panose="02040503050406030204" pitchFamily="18" charset="0"/>
                          </a:rPr>
                          <m:t>𝜋</m:t>
                        </m:r>
                      </m:den>
                    </m:f>
                  </m:oMath>
                </a14:m>
                <a:endParaRPr lang="en-US" sz="2000" dirty="0"/>
              </a:p>
              <a:p>
                <a:pPr marL="0" indent="0">
                  <a:buNone/>
                </a:pPr>
                <a:r>
                  <a:rPr lang="en-US" sz="2000" dirty="0"/>
                  <a:t>      Slow relative moving particles: </a:t>
                </a:r>
              </a:p>
              <a:p>
                <a:pPr marL="0" indent="0">
                  <a:buNone/>
                </a:pPr>
                <a:endParaRPr lang="en-US" sz="2000" dirty="0"/>
              </a:p>
              <a:p>
                <a:pPr marL="0" indent="0">
                  <a:buNone/>
                </a:pPr>
                <a:r>
                  <a:rPr lang="en-US" sz="2000" dirty="0"/>
                  <a:t>                            </a:t>
                </a:r>
              </a:p>
              <a:p>
                <a:pPr marL="0" indent="0">
                  <a:buNone/>
                </a:pPr>
                <a:r>
                  <a:rPr lang="en-US" sz="2000" dirty="0"/>
                  <a:t>       A stationary charged particle and a current element: </a:t>
                </a:r>
              </a:p>
              <a:p>
                <a:pPr marL="0" indent="0">
                  <a:buNone/>
                </a:pPr>
                <a:endParaRPr lang="en-US" sz="2000" dirty="0"/>
              </a:p>
              <a:p>
                <a:pPr marL="0" indent="0">
                  <a:buNone/>
                </a:pPr>
                <a:r>
                  <a:rPr lang="en-US" sz="2000" dirty="0"/>
                  <a:t>                            </a:t>
                </a:r>
              </a:p>
              <a:p>
                <a:pPr marL="0" indent="0">
                  <a:buNone/>
                </a:pPr>
                <a:r>
                  <a:rPr lang="en-US" sz="2000" dirty="0"/>
                  <a:t>       Two current elements: (Andre Ampère’s Law)</a:t>
                </a:r>
              </a:p>
            </p:txBody>
          </p:sp>
        </mc:Choice>
        <mc:Fallback xmlns="">
          <p:sp>
            <p:nvSpPr>
              <p:cNvPr id="3" name="Content Placeholder 2"/>
              <p:cNvSpPr>
                <a:spLocks noGrp="1" noRot="1" noChangeAspect="1" noMove="1" noResize="1" noEditPoints="1" noAdjustHandles="1" noChangeArrowheads="1" noChangeShapeType="1" noTextEdit="1"/>
              </p:cNvSpPr>
              <p:nvPr>
                <p:ph idx="1"/>
              </p:nvPr>
            </p:nvSpPr>
            <p:spPr>
              <a:xfrm>
                <a:off x="457200" y="1600200"/>
                <a:ext cx="8229600" cy="4953000"/>
              </a:xfrm>
              <a:blipFill>
                <a:blip r:embed="rId3"/>
                <a:stretch>
                  <a:fillRect l="-1481" t="-1232"/>
                </a:stretch>
              </a:blipFill>
            </p:spPr>
            <p:txBody>
              <a:bodyPr/>
              <a:lstStyle/>
              <a:p>
                <a:r>
                  <a:rPr lang="en-US">
                    <a:noFill/>
                  </a:rPr>
                  <a:t> </a:t>
                </a:r>
              </a:p>
            </p:txBody>
          </p:sp>
        </mc:Fallback>
      </mc:AlternateContent>
      <p:graphicFrame>
        <p:nvGraphicFramePr>
          <p:cNvPr id="7" name="Object 6"/>
          <p:cNvGraphicFramePr>
            <a:graphicFrameLocks noChangeAspect="1"/>
          </p:cNvGraphicFramePr>
          <p:nvPr>
            <p:extLst>
              <p:ext uri="{D42A27DB-BD31-4B8C-83A1-F6EECF244321}">
                <p14:modId xmlns:p14="http://schemas.microsoft.com/office/powerpoint/2010/main" val="465263522"/>
              </p:ext>
            </p:extLst>
          </p:nvPr>
        </p:nvGraphicFramePr>
        <p:xfrm>
          <a:off x="838200" y="5427661"/>
          <a:ext cx="7086600" cy="899336"/>
        </p:xfrm>
        <a:graphic>
          <a:graphicData uri="http://schemas.openxmlformats.org/presentationml/2006/ole">
            <mc:AlternateContent xmlns:mc="http://schemas.openxmlformats.org/markup-compatibility/2006">
              <mc:Choice xmlns:v="urn:schemas-microsoft-com:vml" Requires="v">
                <p:oleObj name="Equation" r:id="rId4" imgW="3403440" imgH="431640" progId="Equation.DSMT4">
                  <p:embed/>
                </p:oleObj>
              </mc:Choice>
              <mc:Fallback>
                <p:oleObj name="Equation" r:id="rId4" imgW="3403440" imgH="431640" progId="Equation.DSMT4">
                  <p:embed/>
                  <p:pic>
                    <p:nvPicPr>
                      <p:cNvPr id="0" name="Object 4"/>
                      <p:cNvPicPr>
                        <a:picLocks noChangeAspect="1" noChangeArrowheads="1"/>
                      </p:cNvPicPr>
                      <p:nvPr/>
                    </p:nvPicPr>
                    <p:blipFill>
                      <a:blip r:embed="rId5"/>
                      <a:srcRect/>
                      <a:stretch>
                        <a:fillRect/>
                      </a:stretch>
                    </p:blipFill>
                    <p:spPr bwMode="auto">
                      <a:xfrm>
                        <a:off x="838200" y="5427661"/>
                        <a:ext cx="7086600" cy="899336"/>
                      </a:xfrm>
                      <a:prstGeom prst="rect">
                        <a:avLst/>
                      </a:prstGeom>
                      <a:noFill/>
                      <a:ln>
                        <a:noFill/>
                      </a:ln>
                    </p:spPr>
                  </p:pic>
                </p:oleObj>
              </mc:Fallback>
            </mc:AlternateContent>
          </a:graphicData>
        </a:graphic>
      </p:graphicFrame>
      <p:graphicFrame>
        <p:nvGraphicFramePr>
          <p:cNvPr id="4" name="Object 3">
            <a:extLst>
              <a:ext uri="{FF2B5EF4-FFF2-40B4-BE49-F238E27FC236}">
                <a16:creationId xmlns:a16="http://schemas.microsoft.com/office/drawing/2014/main" id="{A97F4752-1B52-5D20-5055-50DD67A32849}"/>
              </a:ext>
            </a:extLst>
          </p:cNvPr>
          <p:cNvGraphicFramePr>
            <a:graphicFrameLocks noChangeAspect="1"/>
          </p:cNvGraphicFramePr>
          <p:nvPr>
            <p:extLst>
              <p:ext uri="{D42A27DB-BD31-4B8C-83A1-F6EECF244321}">
                <p14:modId xmlns:p14="http://schemas.microsoft.com/office/powerpoint/2010/main" val="2521345646"/>
              </p:ext>
            </p:extLst>
          </p:nvPr>
        </p:nvGraphicFramePr>
        <p:xfrm>
          <a:off x="1676400" y="4044950"/>
          <a:ext cx="3657600" cy="822325"/>
        </p:xfrm>
        <a:graphic>
          <a:graphicData uri="http://schemas.openxmlformats.org/presentationml/2006/ole">
            <mc:AlternateContent xmlns:mc="http://schemas.openxmlformats.org/markup-compatibility/2006">
              <mc:Choice xmlns:v="urn:schemas-microsoft-com:vml" Requires="v">
                <p:oleObj name="Equation" r:id="rId6" imgW="1473120" imgH="330120" progId="Equation.DSMT4">
                  <p:embed/>
                </p:oleObj>
              </mc:Choice>
              <mc:Fallback>
                <p:oleObj name="Equation" r:id="rId6" imgW="1473120" imgH="330120" progId="Equation.DSMT4">
                  <p:embed/>
                  <p:pic>
                    <p:nvPicPr>
                      <p:cNvPr id="4" name="Object 3"/>
                      <p:cNvPicPr>
                        <a:picLocks noChangeAspect="1" noChangeArrowheads="1"/>
                      </p:cNvPicPr>
                      <p:nvPr/>
                    </p:nvPicPr>
                    <p:blipFill>
                      <a:blip r:embed="rId7"/>
                      <a:srcRect/>
                      <a:stretch>
                        <a:fillRect/>
                      </a:stretch>
                    </p:blipFill>
                    <p:spPr bwMode="auto">
                      <a:xfrm>
                        <a:off x="1676400" y="4044950"/>
                        <a:ext cx="3657600" cy="822325"/>
                      </a:xfrm>
                      <a:prstGeom prst="rect">
                        <a:avLst/>
                      </a:prstGeom>
                      <a:noFill/>
                      <a:ln>
                        <a:noFill/>
                      </a:ln>
                    </p:spPr>
                  </p:pic>
                </p:oleObj>
              </mc:Fallback>
            </mc:AlternateContent>
          </a:graphicData>
        </a:graphic>
      </p:graphicFrame>
      <p:graphicFrame>
        <p:nvGraphicFramePr>
          <p:cNvPr id="5" name="Object 4">
            <a:extLst>
              <a:ext uri="{FF2B5EF4-FFF2-40B4-BE49-F238E27FC236}">
                <a16:creationId xmlns:a16="http://schemas.microsoft.com/office/drawing/2014/main" id="{781AA127-34D6-D8B3-B9E1-5DBA540F5FE4}"/>
              </a:ext>
            </a:extLst>
          </p:cNvPr>
          <p:cNvGraphicFramePr>
            <a:graphicFrameLocks noChangeAspect="1"/>
          </p:cNvGraphicFramePr>
          <p:nvPr>
            <p:extLst>
              <p:ext uri="{D42A27DB-BD31-4B8C-83A1-F6EECF244321}">
                <p14:modId xmlns:p14="http://schemas.microsoft.com/office/powerpoint/2010/main" val="447876994"/>
              </p:ext>
            </p:extLst>
          </p:nvPr>
        </p:nvGraphicFramePr>
        <p:xfrm>
          <a:off x="1735138" y="2957513"/>
          <a:ext cx="3692525" cy="889000"/>
        </p:xfrm>
        <a:graphic>
          <a:graphicData uri="http://schemas.openxmlformats.org/presentationml/2006/ole">
            <mc:AlternateContent xmlns:mc="http://schemas.openxmlformats.org/markup-compatibility/2006">
              <mc:Choice xmlns:v="urn:schemas-microsoft-com:vml" Requires="v">
                <p:oleObj name="Equation" r:id="rId8" imgW="1371600" imgH="330120" progId="Equation.DSMT4">
                  <p:embed/>
                </p:oleObj>
              </mc:Choice>
              <mc:Fallback>
                <p:oleObj name="Equation" r:id="rId8" imgW="1371600" imgH="330120" progId="Equation.DSMT4">
                  <p:embed/>
                  <p:pic>
                    <p:nvPicPr>
                      <p:cNvPr id="5" name="Object 4"/>
                      <p:cNvPicPr/>
                      <p:nvPr/>
                    </p:nvPicPr>
                    <p:blipFill>
                      <a:blip r:embed="rId9"/>
                      <a:stretch>
                        <a:fillRect/>
                      </a:stretch>
                    </p:blipFill>
                    <p:spPr>
                      <a:xfrm>
                        <a:off x="1735138" y="2957513"/>
                        <a:ext cx="3692525" cy="889000"/>
                      </a:xfrm>
                      <a:prstGeom prst="rect">
                        <a:avLst/>
                      </a:prstGeom>
                    </p:spPr>
                  </p:pic>
                </p:oleObj>
              </mc:Fallback>
            </mc:AlternateContent>
          </a:graphicData>
        </a:graphic>
      </p:graphicFrame>
    </p:spTree>
    <p:extLst>
      <p:ext uri="{BB962C8B-B14F-4D97-AF65-F5344CB8AC3E}">
        <p14:creationId xmlns:p14="http://schemas.microsoft.com/office/powerpoint/2010/main" val="27211347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F0E190-CF1F-46A1-9F60-177A9DA13A5A}"/>
              </a:ext>
            </a:extLst>
          </p:cNvPr>
          <p:cNvSpPr>
            <a:spLocks noGrp="1"/>
          </p:cNvSpPr>
          <p:nvPr>
            <p:ph type="title"/>
          </p:nvPr>
        </p:nvSpPr>
        <p:spPr/>
        <p:txBody>
          <a:bodyPr/>
          <a:lstStyle/>
          <a:p>
            <a:r>
              <a:rPr lang="en-US" dirty="0"/>
              <a:t>Concluding Remarks</a:t>
            </a:r>
          </a:p>
        </p:txBody>
      </p:sp>
      <p:sp>
        <p:nvSpPr>
          <p:cNvPr id="3" name="Content Placeholder 2">
            <a:extLst>
              <a:ext uri="{FF2B5EF4-FFF2-40B4-BE49-F238E27FC236}">
                <a16:creationId xmlns:a16="http://schemas.microsoft.com/office/drawing/2014/main" id="{FBAFD6C9-4F17-4CA0-839F-1B98280C1F31}"/>
              </a:ext>
            </a:extLst>
          </p:cNvPr>
          <p:cNvSpPr>
            <a:spLocks noGrp="1"/>
          </p:cNvSpPr>
          <p:nvPr>
            <p:ph idx="1"/>
          </p:nvPr>
        </p:nvSpPr>
        <p:spPr>
          <a:xfrm>
            <a:off x="457200" y="1219200"/>
            <a:ext cx="8229600" cy="5562600"/>
          </a:xfrm>
        </p:spPr>
        <p:txBody>
          <a:bodyPr/>
          <a:lstStyle/>
          <a:p>
            <a:r>
              <a:rPr lang="en-US" dirty="0"/>
              <a:t>These are powerful equations</a:t>
            </a:r>
          </a:p>
          <a:p>
            <a:r>
              <a:rPr lang="en-US" dirty="0"/>
              <a:t>Do not violate Newton’s 3</a:t>
            </a:r>
            <a:r>
              <a:rPr lang="en-US" baseline="30000" dirty="0"/>
              <a:t>rd</a:t>
            </a:r>
            <a:r>
              <a:rPr lang="en-US" dirty="0"/>
              <a:t> Law</a:t>
            </a:r>
          </a:p>
          <a:p>
            <a:r>
              <a:rPr lang="en-US" dirty="0"/>
              <a:t>Allow computer calculations of physical properties on an element basis instead of having to integrate around a loop</a:t>
            </a:r>
          </a:p>
          <a:p>
            <a:r>
              <a:rPr lang="en-US" dirty="0"/>
              <a:t>Can be used to determine induction and create a field of study what I call Einsteinian Electrodynamics</a:t>
            </a:r>
          </a:p>
          <a:p>
            <a:r>
              <a:rPr lang="en-US" dirty="0"/>
              <a:t>Can be use to calculate forces between atoms</a:t>
            </a:r>
          </a:p>
          <a:p>
            <a:r>
              <a:rPr lang="en-US" dirty="0"/>
              <a:t>Can be applied to radio signal propagation</a:t>
            </a:r>
          </a:p>
          <a:p>
            <a:endParaRPr lang="en-US" dirty="0"/>
          </a:p>
          <a:p>
            <a:endParaRPr lang="en-US" dirty="0"/>
          </a:p>
          <a:p>
            <a:endParaRPr lang="en-US" dirty="0"/>
          </a:p>
          <a:p>
            <a:endParaRPr lang="en-US" dirty="0"/>
          </a:p>
          <a:p>
            <a:endParaRPr lang="en-US" dirty="0"/>
          </a:p>
        </p:txBody>
      </p:sp>
    </p:spTree>
    <p:extLst>
      <p:ext uri="{BB962C8B-B14F-4D97-AF65-F5344CB8AC3E}">
        <p14:creationId xmlns:p14="http://schemas.microsoft.com/office/powerpoint/2010/main" val="271074868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F812A6-65C4-4D51-91FD-D36AE750CCB5}"/>
              </a:ext>
            </a:extLst>
          </p:cNvPr>
          <p:cNvSpPr>
            <a:spLocks noGrp="1"/>
          </p:cNvSpPr>
          <p:nvPr>
            <p:ph type="title"/>
          </p:nvPr>
        </p:nvSpPr>
        <p:spPr/>
        <p:txBody>
          <a:bodyPr/>
          <a:lstStyle/>
          <a:p>
            <a:r>
              <a:rPr lang="en-US" dirty="0"/>
              <a:t>Other Applications</a:t>
            </a:r>
          </a:p>
        </p:txBody>
      </p:sp>
      <p:sp>
        <p:nvSpPr>
          <p:cNvPr id="7" name="Content Placeholder 6">
            <a:extLst>
              <a:ext uri="{FF2B5EF4-FFF2-40B4-BE49-F238E27FC236}">
                <a16:creationId xmlns:a16="http://schemas.microsoft.com/office/drawing/2014/main" id="{48E0A08B-E4B4-4745-861E-42E99F9483F7}"/>
              </a:ext>
            </a:extLst>
          </p:cNvPr>
          <p:cNvSpPr>
            <a:spLocks noGrp="1"/>
          </p:cNvSpPr>
          <p:nvPr>
            <p:ph idx="1"/>
          </p:nvPr>
        </p:nvSpPr>
        <p:spPr/>
        <p:txBody>
          <a:bodyPr/>
          <a:lstStyle/>
          <a:p>
            <a:r>
              <a:rPr lang="en-US" dirty="0"/>
              <a:t>This equation is extremely powerful</a:t>
            </a:r>
          </a:p>
          <a:p>
            <a:endParaRPr lang="en-US" dirty="0"/>
          </a:p>
          <a:p>
            <a:endParaRPr lang="en-US" dirty="0"/>
          </a:p>
          <a:p>
            <a:r>
              <a:rPr lang="en-US" dirty="0"/>
              <a:t>Can be applied in an analogous manner to a gravity field in cosmology</a:t>
            </a:r>
          </a:p>
          <a:p>
            <a:r>
              <a:rPr lang="en-US" dirty="0"/>
              <a:t>Can be applied to particle physics</a:t>
            </a:r>
          </a:p>
        </p:txBody>
      </p:sp>
      <p:graphicFrame>
        <p:nvGraphicFramePr>
          <p:cNvPr id="6" name="Object 5">
            <a:extLst>
              <a:ext uri="{FF2B5EF4-FFF2-40B4-BE49-F238E27FC236}">
                <a16:creationId xmlns:a16="http://schemas.microsoft.com/office/drawing/2014/main" id="{251BB402-8BD8-4F6A-A6B8-6575EB90DBB4}"/>
              </a:ext>
            </a:extLst>
          </p:cNvPr>
          <p:cNvGraphicFramePr>
            <a:graphicFrameLocks noChangeAspect="1"/>
          </p:cNvGraphicFramePr>
          <p:nvPr>
            <p:extLst>
              <p:ext uri="{D42A27DB-BD31-4B8C-83A1-F6EECF244321}">
                <p14:modId xmlns:p14="http://schemas.microsoft.com/office/powerpoint/2010/main" val="1631768547"/>
              </p:ext>
            </p:extLst>
          </p:nvPr>
        </p:nvGraphicFramePr>
        <p:xfrm>
          <a:off x="1905000" y="2031682"/>
          <a:ext cx="4700588" cy="1366838"/>
        </p:xfrm>
        <a:graphic>
          <a:graphicData uri="http://schemas.openxmlformats.org/presentationml/2006/ole">
            <mc:AlternateContent xmlns:mc="http://schemas.openxmlformats.org/markup-compatibility/2006">
              <mc:Choice xmlns:v="urn:schemas-microsoft-com:vml" Requires="v">
                <p:oleObj name="Equation" r:id="rId2" imgW="1790640" imgH="520560" progId="Equation.DSMT4">
                  <p:embed/>
                </p:oleObj>
              </mc:Choice>
              <mc:Fallback>
                <p:oleObj name="Equation" r:id="rId2" imgW="1790640" imgH="520560" progId="Equation.DSMT4">
                  <p:embed/>
                  <p:pic>
                    <p:nvPicPr>
                      <p:cNvPr id="5" name="Object 4"/>
                      <p:cNvPicPr/>
                      <p:nvPr/>
                    </p:nvPicPr>
                    <p:blipFill>
                      <a:blip r:embed="rId3"/>
                      <a:stretch>
                        <a:fillRect/>
                      </a:stretch>
                    </p:blipFill>
                    <p:spPr>
                      <a:xfrm>
                        <a:off x="1905000" y="2031682"/>
                        <a:ext cx="4700588" cy="1366838"/>
                      </a:xfrm>
                      <a:prstGeom prst="rect">
                        <a:avLst/>
                      </a:prstGeom>
                    </p:spPr>
                  </p:pic>
                </p:oleObj>
              </mc:Fallback>
            </mc:AlternateContent>
          </a:graphicData>
        </a:graphic>
      </p:graphicFrame>
    </p:spTree>
    <p:extLst>
      <p:ext uri="{BB962C8B-B14F-4D97-AF65-F5344CB8AC3E}">
        <p14:creationId xmlns:p14="http://schemas.microsoft.com/office/powerpoint/2010/main" val="289504009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E1D16-6352-404A-874C-FEEFEE158936}"/>
              </a:ext>
            </a:extLst>
          </p:cNvPr>
          <p:cNvSpPr>
            <a:spLocks noGrp="1"/>
          </p:cNvSpPr>
          <p:nvPr>
            <p:ph type="title"/>
          </p:nvPr>
        </p:nvSpPr>
        <p:spPr/>
        <p:txBody>
          <a:bodyPr>
            <a:normAutofit/>
          </a:bodyPr>
          <a:lstStyle/>
          <a:p>
            <a:r>
              <a:rPr lang="en-US" sz="3600" dirty="0"/>
              <a:t>Acknowledgement</a:t>
            </a:r>
          </a:p>
        </p:txBody>
      </p:sp>
      <p:sp>
        <p:nvSpPr>
          <p:cNvPr id="3" name="Content Placeholder 2">
            <a:extLst>
              <a:ext uri="{FF2B5EF4-FFF2-40B4-BE49-F238E27FC236}">
                <a16:creationId xmlns:a16="http://schemas.microsoft.com/office/drawing/2014/main" id="{76CAC5B3-38A2-42C7-8C17-7082D95E7607}"/>
              </a:ext>
            </a:extLst>
          </p:cNvPr>
          <p:cNvSpPr>
            <a:spLocks noGrp="1"/>
          </p:cNvSpPr>
          <p:nvPr>
            <p:ph idx="1"/>
          </p:nvPr>
        </p:nvSpPr>
        <p:spPr>
          <a:xfrm>
            <a:off x="152400" y="1417638"/>
            <a:ext cx="8077200" cy="4274343"/>
          </a:xfrm>
        </p:spPr>
        <p:txBody>
          <a:bodyPr>
            <a:normAutofit/>
          </a:bodyPr>
          <a:lstStyle/>
          <a:p>
            <a:pPr marL="0" indent="0">
              <a:buNone/>
            </a:pPr>
            <a:r>
              <a:rPr lang="en-US" sz="2000" dirty="0"/>
              <a:t>Late Dr. Wolfgang </a:t>
            </a:r>
            <a:r>
              <a:rPr lang="en-US" sz="2000" dirty="0" err="1"/>
              <a:t>Rindler</a:t>
            </a:r>
            <a:r>
              <a:rPr lang="en-US" sz="2000" dirty="0"/>
              <a:t> who wrote the book: </a:t>
            </a:r>
            <a:r>
              <a:rPr lang="en-US" sz="2000" b="1" dirty="0"/>
              <a:t>Essential Relativity</a:t>
            </a:r>
            <a:r>
              <a:rPr lang="en-US" sz="2000" dirty="0"/>
              <a:t>, </a:t>
            </a:r>
            <a:r>
              <a:rPr lang="en-US" sz="2000" i="1" dirty="0"/>
              <a:t>Special, General, and Cosmological</a:t>
            </a:r>
            <a:r>
              <a:rPr lang="en-US" sz="2000" dirty="0"/>
              <a:t>, and who was my instructor in a relativity class in 1980.</a:t>
            </a:r>
          </a:p>
          <a:p>
            <a:pPr marL="0" indent="0">
              <a:buNone/>
            </a:pPr>
            <a:r>
              <a:rPr lang="en-US" sz="2000" dirty="0"/>
              <a:t>Dr. Charles Adams who is a current friend and who gave me some suggestions in making this presentation better.</a:t>
            </a:r>
          </a:p>
        </p:txBody>
      </p:sp>
    </p:spTree>
    <p:extLst>
      <p:ext uri="{BB962C8B-B14F-4D97-AF65-F5344CB8AC3E}">
        <p14:creationId xmlns:p14="http://schemas.microsoft.com/office/powerpoint/2010/main" val="97092290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D5D2220-E97D-4AFB-8AD6-43873265D23C}"/>
              </a:ext>
            </a:extLst>
          </p:cNvPr>
          <p:cNvSpPr>
            <a:spLocks noGrp="1"/>
          </p:cNvSpPr>
          <p:nvPr>
            <p:ph type="title"/>
          </p:nvPr>
        </p:nvSpPr>
        <p:spPr>
          <a:xfrm>
            <a:off x="457200" y="274638"/>
            <a:ext cx="8229600" cy="563562"/>
          </a:xfrm>
        </p:spPr>
        <p:txBody>
          <a:bodyPr>
            <a:normAutofit fontScale="90000"/>
          </a:bodyPr>
          <a:lstStyle/>
          <a:p>
            <a:r>
              <a:rPr kumimoji="0" lang="en-US" sz="3600" b="0" i="0" u="none" strike="noStrike" kern="1200" cap="none" spc="0" normalizeH="0" baseline="0" noProof="0" dirty="0">
                <a:ln>
                  <a:noFill/>
                </a:ln>
                <a:solidFill>
                  <a:prstClr val="black"/>
                </a:solidFill>
                <a:effectLst/>
                <a:uLnTx/>
                <a:uFillTx/>
                <a:latin typeface="Calibri"/>
                <a:ea typeface="+mj-ea"/>
                <a:cs typeface="+mj-cs"/>
              </a:rPr>
              <a:t>Introduction Cont’d</a:t>
            </a:r>
            <a:endParaRPr lang="en-US" dirty="0"/>
          </a:p>
        </p:txBody>
      </p:sp>
      <p:sp>
        <p:nvSpPr>
          <p:cNvPr id="3" name="Content Placeholder 2">
            <a:extLst>
              <a:ext uri="{FF2B5EF4-FFF2-40B4-BE49-F238E27FC236}">
                <a16:creationId xmlns:a16="http://schemas.microsoft.com/office/drawing/2014/main" id="{17E16D82-EA92-4B84-9194-AC8B115F4008}"/>
              </a:ext>
            </a:extLst>
          </p:cNvPr>
          <p:cNvSpPr>
            <a:spLocks noGrp="1"/>
          </p:cNvSpPr>
          <p:nvPr>
            <p:ph idx="1"/>
          </p:nvPr>
        </p:nvSpPr>
        <p:spPr>
          <a:xfrm>
            <a:off x="457200" y="914400"/>
            <a:ext cx="8229600" cy="5211763"/>
          </a:xfrm>
        </p:spPr>
        <p:txBody>
          <a:bodyPr/>
          <a:lstStyle/>
          <a:p>
            <a:pPr marL="0" indent="0">
              <a:buNone/>
            </a:pPr>
            <a:r>
              <a:rPr lang="en-US" sz="2000" dirty="0"/>
              <a:t>   Maxwell and Faraday invented the concept of a magnetic field currently taught in today’s colleges. Special Relativity shows an entirely different way to view the magnetic field. </a:t>
            </a:r>
            <a:r>
              <a:rPr kumimoji="0" lang="en-US" sz="2000" b="0" i="0" u="none" strike="noStrike" kern="1200" cap="none" spc="0" normalizeH="0" baseline="0" noProof="0" dirty="0">
                <a:ln>
                  <a:noFill/>
                </a:ln>
                <a:solidFill>
                  <a:prstClr val="black"/>
                </a:solidFill>
                <a:effectLst/>
                <a:uLnTx/>
                <a:uFillTx/>
                <a:latin typeface="Calibri"/>
                <a:ea typeface="+mn-ea"/>
                <a:cs typeface="+mn-cs"/>
              </a:rPr>
              <a:t>Andre Ampère determined his law about 200 years ago. About 100 years later Einstein developed Special Relativity. And in about another 100 years I am showing this connection between Andre Ampère’s Law and Special Relativity. </a:t>
            </a:r>
          </a:p>
          <a:p>
            <a:pPr marL="0" indent="0">
              <a:buNone/>
            </a:pPr>
            <a:r>
              <a:rPr lang="en-US" sz="2000" dirty="0">
                <a:solidFill>
                  <a:prstClr val="black"/>
                </a:solidFill>
                <a:latin typeface="Calibri"/>
              </a:rPr>
              <a:t>   This Power Point presentation provides an outline of the mathematical derivation. Don’t be afraid to click the pause button to study a particular slide.</a:t>
            </a:r>
          </a:p>
          <a:p>
            <a:pPr marL="0" indent="0">
              <a:buNone/>
            </a:pPr>
            <a:r>
              <a:rPr lang="en-US" sz="2000" dirty="0">
                <a:solidFill>
                  <a:prstClr val="black"/>
                </a:solidFill>
                <a:latin typeface="Calibri"/>
              </a:rPr>
              <a:t>    So we begin:</a:t>
            </a:r>
            <a:endParaRPr lang="en-US" sz="2000" dirty="0"/>
          </a:p>
        </p:txBody>
      </p:sp>
    </p:spTree>
    <p:extLst>
      <p:ext uri="{BB962C8B-B14F-4D97-AF65-F5344CB8AC3E}">
        <p14:creationId xmlns:p14="http://schemas.microsoft.com/office/powerpoint/2010/main" val="35300820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What is Andre Ampère’s Law? </a:t>
            </a:r>
          </a:p>
        </p:txBody>
      </p:sp>
      <p:sp>
        <p:nvSpPr>
          <p:cNvPr id="3" name="Content Placeholder 2"/>
          <p:cNvSpPr>
            <a:spLocks noGrp="1"/>
          </p:cNvSpPr>
          <p:nvPr>
            <p:ph idx="1"/>
          </p:nvPr>
        </p:nvSpPr>
        <p:spPr/>
        <p:txBody>
          <a:bodyPr/>
          <a:lstStyle/>
          <a:p>
            <a:r>
              <a:rPr lang="en-US" dirty="0"/>
              <a:t>A mathematical expression that determines the force between current elements based on the currents thru the elements and their geometrical relationship with each other.</a:t>
            </a:r>
          </a:p>
          <a:p>
            <a:r>
              <a:rPr lang="en-US" dirty="0"/>
              <a:t>It is a “steady state” equation meaning it applies when the currents are constant.</a:t>
            </a:r>
          </a:p>
        </p:txBody>
      </p:sp>
    </p:spTree>
    <p:extLst>
      <p:ext uri="{BB962C8B-B14F-4D97-AF65-F5344CB8AC3E}">
        <p14:creationId xmlns:p14="http://schemas.microsoft.com/office/powerpoint/2010/main" val="35961859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DC9760-F4F0-43F2-91A9-41A2FA745F09}"/>
              </a:ext>
            </a:extLst>
          </p:cNvPr>
          <p:cNvSpPr>
            <a:spLocks noGrp="1"/>
          </p:cNvSpPr>
          <p:nvPr>
            <p:ph type="title"/>
          </p:nvPr>
        </p:nvSpPr>
        <p:spPr/>
        <p:txBody>
          <a:bodyPr/>
          <a:lstStyle/>
          <a:p>
            <a:r>
              <a:rPr lang="en-US" dirty="0"/>
              <a:t>Current Elements</a:t>
            </a:r>
          </a:p>
        </p:txBody>
      </p:sp>
      <p:pic>
        <p:nvPicPr>
          <p:cNvPr id="52" name="Content Placeholder 51">
            <a:extLst>
              <a:ext uri="{FF2B5EF4-FFF2-40B4-BE49-F238E27FC236}">
                <a16:creationId xmlns:a16="http://schemas.microsoft.com/office/drawing/2014/main" id="{92B7D65A-6178-476F-BDF4-B221BD019E3D}"/>
              </a:ext>
            </a:extLst>
          </p:cNvPr>
          <p:cNvPicPr>
            <a:picLocks noGrp="1" noChangeAspect="1"/>
          </p:cNvPicPr>
          <p:nvPr>
            <p:ph idx="1"/>
          </p:nvPr>
        </p:nvPicPr>
        <p:blipFill>
          <a:blip r:embed="rId2"/>
          <a:stretch>
            <a:fillRect/>
          </a:stretch>
        </p:blipFill>
        <p:spPr>
          <a:xfrm>
            <a:off x="5537719" y="4858866"/>
            <a:ext cx="1207113" cy="755970"/>
          </a:xfrm>
          <a:prstGeom prst="rect">
            <a:avLst/>
          </a:prstGeom>
        </p:spPr>
      </p:pic>
      <p:grpSp>
        <p:nvGrpSpPr>
          <p:cNvPr id="28" name="Group 27">
            <a:extLst>
              <a:ext uri="{FF2B5EF4-FFF2-40B4-BE49-F238E27FC236}">
                <a16:creationId xmlns:a16="http://schemas.microsoft.com/office/drawing/2014/main" id="{7F855EC5-22D3-4E77-B836-BC173D1F757E}"/>
              </a:ext>
            </a:extLst>
          </p:cNvPr>
          <p:cNvGrpSpPr/>
          <p:nvPr/>
        </p:nvGrpSpPr>
        <p:grpSpPr>
          <a:xfrm>
            <a:off x="1966267" y="2209800"/>
            <a:ext cx="4544261" cy="3099785"/>
            <a:chOff x="3376246" y="2118302"/>
            <a:chExt cx="4544261" cy="3099785"/>
          </a:xfrm>
        </p:grpSpPr>
        <p:sp>
          <p:nvSpPr>
            <p:cNvPr id="29" name="TextBox 28">
              <a:extLst>
                <a:ext uri="{FF2B5EF4-FFF2-40B4-BE49-F238E27FC236}">
                  <a16:creationId xmlns:a16="http://schemas.microsoft.com/office/drawing/2014/main" id="{EE70C875-016B-42CF-AC64-718DBD8C6F3D}"/>
                </a:ext>
              </a:extLst>
            </p:cNvPr>
            <p:cNvSpPr txBox="1"/>
            <p:nvPr/>
          </p:nvSpPr>
          <p:spPr>
            <a:xfrm>
              <a:off x="3376246" y="2448064"/>
              <a:ext cx="926764" cy="523220"/>
            </a:xfrm>
            <a:prstGeom prst="rect">
              <a:avLst/>
            </a:prstGeom>
            <a:noFill/>
            <a:ln>
              <a:noFill/>
            </a:ln>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rPr>
                <a:t>ds</a:t>
              </a:r>
              <a:r>
                <a:rPr kumimoji="0" lang="en-US" sz="2800" b="0" i="0" u="none" strike="noStrike" kern="0" cap="none" spc="0" normalizeH="0" baseline="-25000" noProof="0" dirty="0">
                  <a:ln>
                    <a:noFill/>
                  </a:ln>
                  <a:solidFill>
                    <a:prstClr val="black"/>
                  </a:solidFill>
                  <a:effectLst/>
                  <a:uLnTx/>
                  <a:uFillTx/>
                </a:rPr>
                <a:t>1</a:t>
              </a:r>
              <a:endParaRPr kumimoji="0" lang="en-US" sz="2800" b="0" i="0" u="none" strike="noStrike" kern="0" cap="none" spc="0" normalizeH="0" baseline="0" noProof="0" dirty="0">
                <a:ln>
                  <a:noFill/>
                </a:ln>
                <a:solidFill>
                  <a:prstClr val="black"/>
                </a:solidFill>
                <a:effectLst/>
                <a:uLnTx/>
                <a:uFillTx/>
              </a:endParaRPr>
            </a:p>
          </p:txBody>
        </p:sp>
        <p:grpSp>
          <p:nvGrpSpPr>
            <p:cNvPr id="30" name="Group 29">
              <a:extLst>
                <a:ext uri="{FF2B5EF4-FFF2-40B4-BE49-F238E27FC236}">
                  <a16:creationId xmlns:a16="http://schemas.microsoft.com/office/drawing/2014/main" id="{AA2A0F95-B552-47B8-A9FB-F4EF69DB8A17}"/>
                </a:ext>
              </a:extLst>
            </p:cNvPr>
            <p:cNvGrpSpPr/>
            <p:nvPr/>
          </p:nvGrpSpPr>
          <p:grpSpPr>
            <a:xfrm>
              <a:off x="4715883" y="2329796"/>
              <a:ext cx="335696" cy="1211095"/>
              <a:chOff x="8181474" y="2201863"/>
              <a:chExt cx="609600" cy="1211095"/>
            </a:xfrm>
          </p:grpSpPr>
          <p:sp>
            <p:nvSpPr>
              <p:cNvPr id="49" name="Oval 48">
                <a:extLst>
                  <a:ext uri="{FF2B5EF4-FFF2-40B4-BE49-F238E27FC236}">
                    <a16:creationId xmlns:a16="http://schemas.microsoft.com/office/drawing/2014/main" id="{0DB6B2DC-9386-40CB-8C0F-281056C248BA}"/>
                  </a:ext>
                </a:extLst>
              </p:cNvPr>
              <p:cNvSpPr/>
              <p:nvPr/>
            </p:nvSpPr>
            <p:spPr>
              <a:xfrm>
                <a:off x="8181474" y="3176421"/>
                <a:ext cx="609600" cy="236537"/>
              </a:xfrm>
              <a:prstGeom prst="ellipse">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0" name="Rectangle 49">
                <a:extLst>
                  <a:ext uri="{FF2B5EF4-FFF2-40B4-BE49-F238E27FC236}">
                    <a16:creationId xmlns:a16="http://schemas.microsoft.com/office/drawing/2014/main" id="{EDC25927-F294-4AE7-BC19-5FEBF24772BD}"/>
                  </a:ext>
                </a:extLst>
              </p:cNvPr>
              <p:cNvSpPr/>
              <p:nvPr/>
            </p:nvSpPr>
            <p:spPr>
              <a:xfrm>
                <a:off x="8181474" y="2336800"/>
                <a:ext cx="609600" cy="957889"/>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51" name="Oval 50">
                <a:extLst>
                  <a:ext uri="{FF2B5EF4-FFF2-40B4-BE49-F238E27FC236}">
                    <a16:creationId xmlns:a16="http://schemas.microsoft.com/office/drawing/2014/main" id="{73CE0A93-9DDD-4B6B-B388-A8618A1AE4D9}"/>
                  </a:ext>
                </a:extLst>
              </p:cNvPr>
              <p:cNvSpPr/>
              <p:nvPr/>
            </p:nvSpPr>
            <p:spPr>
              <a:xfrm>
                <a:off x="8181474" y="2201863"/>
                <a:ext cx="609600" cy="236537"/>
              </a:xfrm>
              <a:prstGeom prst="ellipse">
                <a:avLst/>
              </a:prstGeom>
              <a:solidFill>
                <a:srgbClr val="44546A">
                  <a:lumMod val="60000"/>
                  <a:lumOff val="4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grpSp>
          <p:nvGrpSpPr>
            <p:cNvPr id="31" name="Group 30">
              <a:extLst>
                <a:ext uri="{FF2B5EF4-FFF2-40B4-BE49-F238E27FC236}">
                  <a16:creationId xmlns:a16="http://schemas.microsoft.com/office/drawing/2014/main" id="{3733296D-4550-4AA0-ACBF-335C6F256921}"/>
                </a:ext>
              </a:extLst>
            </p:cNvPr>
            <p:cNvGrpSpPr/>
            <p:nvPr/>
          </p:nvGrpSpPr>
          <p:grpSpPr>
            <a:xfrm rot="4083879">
              <a:off x="6929838" y="3769061"/>
              <a:ext cx="335696" cy="1238521"/>
              <a:chOff x="7478478" y="2736910"/>
              <a:chExt cx="618117" cy="1437055"/>
            </a:xfrm>
          </p:grpSpPr>
          <p:sp>
            <p:nvSpPr>
              <p:cNvPr id="46" name="Oval 45">
                <a:extLst>
                  <a:ext uri="{FF2B5EF4-FFF2-40B4-BE49-F238E27FC236}">
                    <a16:creationId xmlns:a16="http://schemas.microsoft.com/office/drawing/2014/main" id="{863F3E4E-99A6-4FA8-A862-E36115AB23DA}"/>
                  </a:ext>
                </a:extLst>
              </p:cNvPr>
              <p:cNvSpPr/>
              <p:nvPr/>
            </p:nvSpPr>
            <p:spPr>
              <a:xfrm>
                <a:off x="7478479" y="3968116"/>
                <a:ext cx="618116" cy="205849"/>
              </a:xfrm>
              <a:prstGeom prst="ellipse">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7" name="Rectangle 46">
                <a:extLst>
                  <a:ext uri="{FF2B5EF4-FFF2-40B4-BE49-F238E27FC236}">
                    <a16:creationId xmlns:a16="http://schemas.microsoft.com/office/drawing/2014/main" id="{838E4084-E919-4DAB-BEBE-30FE4FE5A035}"/>
                  </a:ext>
                </a:extLst>
              </p:cNvPr>
              <p:cNvSpPr/>
              <p:nvPr/>
            </p:nvSpPr>
            <p:spPr>
              <a:xfrm>
                <a:off x="7478479" y="2889884"/>
                <a:ext cx="618116" cy="1196501"/>
              </a:xfrm>
              <a:prstGeom prst="rect">
                <a:avLst/>
              </a:prstGeom>
              <a:solidFill>
                <a:srgbClr val="4472C4">
                  <a:lumMod val="40000"/>
                  <a:lumOff val="6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sp>
            <p:nvSpPr>
              <p:cNvPr id="48" name="Oval 47">
                <a:extLst>
                  <a:ext uri="{FF2B5EF4-FFF2-40B4-BE49-F238E27FC236}">
                    <a16:creationId xmlns:a16="http://schemas.microsoft.com/office/drawing/2014/main" id="{BF9E9752-FBCA-41B3-8645-34DEB3C10A71}"/>
                  </a:ext>
                </a:extLst>
              </p:cNvPr>
              <p:cNvSpPr/>
              <p:nvPr/>
            </p:nvSpPr>
            <p:spPr>
              <a:xfrm>
                <a:off x="7478478" y="2736910"/>
                <a:ext cx="618117" cy="205849"/>
              </a:xfrm>
              <a:prstGeom prst="ellipse">
                <a:avLst/>
              </a:prstGeom>
              <a:solidFill>
                <a:srgbClr val="44546A">
                  <a:lumMod val="60000"/>
                  <a:lumOff val="40000"/>
                </a:srgbClr>
              </a:solidFill>
              <a:ln w="12700" cap="flat" cmpd="sng" algn="ctr">
                <a:noFill/>
                <a:prstDash val="solid"/>
                <a:miter lim="800000"/>
              </a:ln>
              <a:effectLst/>
            </p:spPr>
            <p:txBody>
              <a:bodyPr rtlCol="0" anchor="ctr"/>
              <a:lstStyle/>
              <a:p>
                <a:pPr marL="0" marR="0" lvl="0" indent="0" algn="ctr" defTabSz="914400" eaLnBrk="1" fontAlgn="auto" latinLnBrk="0" hangingPunct="1">
                  <a:lnSpc>
                    <a:spcPct val="100000"/>
                  </a:lnSpc>
                  <a:spcBef>
                    <a:spcPts val="0"/>
                  </a:spcBef>
                  <a:spcAft>
                    <a:spcPts val="0"/>
                  </a:spcAft>
                  <a:buClrTx/>
                  <a:buSzTx/>
                  <a:buFontTx/>
                  <a:buNone/>
                  <a:tabLst/>
                  <a:defRPr/>
                </a:pPr>
                <a:endParaRPr kumimoji="0" lang="en-US" sz="1800" b="0" i="0" u="none" strike="noStrike" kern="0" cap="none" spc="0" normalizeH="0" baseline="0" noProof="0">
                  <a:ln>
                    <a:noFill/>
                  </a:ln>
                  <a:solidFill>
                    <a:prstClr val="white"/>
                  </a:solidFill>
                  <a:effectLst/>
                  <a:uLnTx/>
                  <a:uFillTx/>
                  <a:latin typeface="Calibri" panose="020F0502020204030204"/>
                  <a:ea typeface="+mn-ea"/>
                  <a:cs typeface="+mn-cs"/>
                </a:endParaRPr>
              </a:p>
            </p:txBody>
          </p:sp>
        </p:grpSp>
        <p:cxnSp>
          <p:nvCxnSpPr>
            <p:cNvPr id="32" name="Straight Connector 31">
              <a:extLst>
                <a:ext uri="{FF2B5EF4-FFF2-40B4-BE49-F238E27FC236}">
                  <a16:creationId xmlns:a16="http://schemas.microsoft.com/office/drawing/2014/main" id="{E87BA8E4-7DC4-4003-95D1-FCDD4B61C3AD}"/>
                </a:ext>
              </a:extLst>
            </p:cNvPr>
            <p:cNvCxnSpPr>
              <a:cxnSpLocks/>
            </p:cNvCxnSpPr>
            <p:nvPr/>
          </p:nvCxnSpPr>
          <p:spPr>
            <a:xfrm>
              <a:off x="3474720" y="2566333"/>
              <a:ext cx="335696" cy="0"/>
            </a:xfrm>
            <a:prstGeom prst="line">
              <a:avLst/>
            </a:prstGeom>
            <a:noFill/>
            <a:ln w="25400" cap="flat" cmpd="sng" algn="ctr">
              <a:solidFill>
                <a:sysClr val="windowText" lastClr="000000"/>
              </a:solidFill>
              <a:prstDash val="solid"/>
              <a:miter lim="800000"/>
            </a:ln>
            <a:effectLst/>
          </p:spPr>
        </p:cxnSp>
        <p:cxnSp>
          <p:nvCxnSpPr>
            <p:cNvPr id="33" name="Straight Connector 32">
              <a:extLst>
                <a:ext uri="{FF2B5EF4-FFF2-40B4-BE49-F238E27FC236}">
                  <a16:creationId xmlns:a16="http://schemas.microsoft.com/office/drawing/2014/main" id="{0AE91977-9A65-4A95-9CC9-975866BD6545}"/>
                </a:ext>
              </a:extLst>
            </p:cNvPr>
            <p:cNvCxnSpPr/>
            <p:nvPr/>
          </p:nvCxnSpPr>
          <p:spPr>
            <a:xfrm flipH="1">
              <a:off x="4206240" y="2329796"/>
              <a:ext cx="412873" cy="0"/>
            </a:xfrm>
            <a:prstGeom prst="line">
              <a:avLst/>
            </a:prstGeom>
            <a:noFill/>
            <a:ln w="12700" cap="flat" cmpd="sng" algn="ctr">
              <a:solidFill>
                <a:sysClr val="windowText" lastClr="000000"/>
              </a:solidFill>
              <a:prstDash val="solid"/>
              <a:miter lim="800000"/>
            </a:ln>
            <a:effectLst/>
          </p:spPr>
        </p:cxnSp>
        <p:cxnSp>
          <p:nvCxnSpPr>
            <p:cNvPr id="34" name="Straight Connector 33">
              <a:extLst>
                <a:ext uri="{FF2B5EF4-FFF2-40B4-BE49-F238E27FC236}">
                  <a16:creationId xmlns:a16="http://schemas.microsoft.com/office/drawing/2014/main" id="{A10084F8-0FA7-4587-9755-E0C8790CF746}"/>
                </a:ext>
              </a:extLst>
            </p:cNvPr>
            <p:cNvCxnSpPr/>
            <p:nvPr/>
          </p:nvCxnSpPr>
          <p:spPr>
            <a:xfrm flipH="1">
              <a:off x="4114800" y="3429000"/>
              <a:ext cx="457200" cy="0"/>
            </a:xfrm>
            <a:prstGeom prst="line">
              <a:avLst/>
            </a:prstGeom>
            <a:noFill/>
            <a:ln w="6350" cap="flat" cmpd="sng" algn="ctr">
              <a:solidFill>
                <a:sysClr val="windowText" lastClr="000000"/>
              </a:solidFill>
              <a:prstDash val="solid"/>
              <a:miter lim="800000"/>
            </a:ln>
            <a:effectLst/>
          </p:spPr>
        </p:cxnSp>
        <p:cxnSp>
          <p:nvCxnSpPr>
            <p:cNvPr id="35" name="Straight Arrow Connector 34">
              <a:extLst>
                <a:ext uri="{FF2B5EF4-FFF2-40B4-BE49-F238E27FC236}">
                  <a16:creationId xmlns:a16="http://schemas.microsoft.com/office/drawing/2014/main" id="{5FCF285B-0352-45D4-A9B4-E5F21D0B8608}"/>
                </a:ext>
              </a:extLst>
            </p:cNvPr>
            <p:cNvCxnSpPr/>
            <p:nvPr/>
          </p:nvCxnSpPr>
          <p:spPr>
            <a:xfrm flipV="1">
              <a:off x="4303010" y="2329796"/>
              <a:ext cx="0" cy="1099204"/>
            </a:xfrm>
            <a:prstGeom prst="straightConnector1">
              <a:avLst/>
            </a:prstGeom>
            <a:noFill/>
            <a:ln w="38100" cap="flat" cmpd="sng" algn="ctr">
              <a:solidFill>
                <a:sysClr val="windowText" lastClr="000000"/>
              </a:solidFill>
              <a:prstDash val="solid"/>
              <a:miter lim="800000"/>
              <a:tailEnd type="triangle"/>
            </a:ln>
            <a:effectLst/>
          </p:spPr>
        </p:cxnSp>
        <p:cxnSp>
          <p:nvCxnSpPr>
            <p:cNvPr id="36" name="Straight Arrow Connector 35">
              <a:extLst>
                <a:ext uri="{FF2B5EF4-FFF2-40B4-BE49-F238E27FC236}">
                  <a16:creationId xmlns:a16="http://schemas.microsoft.com/office/drawing/2014/main" id="{B5CB3D96-DF9D-432C-9672-647AFEAE96E4}"/>
                </a:ext>
              </a:extLst>
            </p:cNvPr>
            <p:cNvCxnSpPr/>
            <p:nvPr/>
          </p:nvCxnSpPr>
          <p:spPr>
            <a:xfrm flipV="1">
              <a:off x="5298831" y="2464733"/>
              <a:ext cx="0" cy="372252"/>
            </a:xfrm>
            <a:prstGeom prst="straightConnector1">
              <a:avLst/>
            </a:prstGeom>
            <a:noFill/>
            <a:ln w="38100" cap="flat" cmpd="sng" algn="ctr">
              <a:solidFill>
                <a:sysClr val="windowText" lastClr="000000"/>
              </a:solidFill>
              <a:prstDash val="solid"/>
              <a:miter lim="800000"/>
              <a:tailEnd type="triangle"/>
            </a:ln>
            <a:effectLst/>
          </p:spPr>
        </p:cxnSp>
        <p:sp>
          <p:nvSpPr>
            <p:cNvPr id="37" name="TextBox 36">
              <a:extLst>
                <a:ext uri="{FF2B5EF4-FFF2-40B4-BE49-F238E27FC236}">
                  <a16:creationId xmlns:a16="http://schemas.microsoft.com/office/drawing/2014/main" id="{04F60978-1EC2-4A72-9A2F-04093DE58C1D}"/>
                </a:ext>
              </a:extLst>
            </p:cNvPr>
            <p:cNvSpPr txBox="1"/>
            <p:nvPr/>
          </p:nvSpPr>
          <p:spPr>
            <a:xfrm>
              <a:off x="5464451" y="2118302"/>
              <a:ext cx="706115" cy="769441"/>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rPr>
                <a:t>I</a:t>
              </a:r>
              <a:r>
                <a:rPr kumimoji="0" lang="en-US" sz="4400" b="0" i="0" u="none" strike="noStrike" kern="0" cap="none" spc="0" normalizeH="0" baseline="-25000" noProof="0" dirty="0">
                  <a:ln>
                    <a:noFill/>
                  </a:ln>
                  <a:solidFill>
                    <a:prstClr val="black"/>
                  </a:solidFill>
                  <a:effectLst/>
                  <a:uLnTx/>
                  <a:uFillTx/>
                </a:rPr>
                <a:t>1</a:t>
              </a:r>
              <a:endParaRPr kumimoji="0" lang="en-US" sz="2800" b="0" i="0" u="none" strike="noStrike" kern="0" cap="none" spc="0" normalizeH="0" baseline="0" noProof="0" dirty="0">
                <a:ln>
                  <a:noFill/>
                </a:ln>
                <a:solidFill>
                  <a:prstClr val="black"/>
                </a:solidFill>
                <a:effectLst/>
                <a:uLnTx/>
                <a:uFillTx/>
              </a:endParaRPr>
            </a:p>
          </p:txBody>
        </p:sp>
        <p:cxnSp>
          <p:nvCxnSpPr>
            <p:cNvPr id="38" name="Straight Connector 37">
              <a:extLst>
                <a:ext uri="{FF2B5EF4-FFF2-40B4-BE49-F238E27FC236}">
                  <a16:creationId xmlns:a16="http://schemas.microsoft.com/office/drawing/2014/main" id="{C8A0DC8A-9749-42B3-AC02-B7AE61977050}"/>
                </a:ext>
              </a:extLst>
            </p:cNvPr>
            <p:cNvCxnSpPr/>
            <p:nvPr/>
          </p:nvCxnSpPr>
          <p:spPr>
            <a:xfrm>
              <a:off x="7734817" y="4397683"/>
              <a:ext cx="185690" cy="377666"/>
            </a:xfrm>
            <a:prstGeom prst="line">
              <a:avLst/>
            </a:prstGeom>
            <a:noFill/>
            <a:ln w="25400" cap="flat" cmpd="sng" algn="ctr">
              <a:solidFill>
                <a:sysClr val="windowText" lastClr="000000"/>
              </a:solidFill>
              <a:prstDash val="solid"/>
              <a:miter lim="800000"/>
            </a:ln>
            <a:effectLst/>
          </p:spPr>
        </p:cxnSp>
        <p:cxnSp>
          <p:nvCxnSpPr>
            <p:cNvPr id="39" name="Straight Connector 38">
              <a:extLst>
                <a:ext uri="{FF2B5EF4-FFF2-40B4-BE49-F238E27FC236}">
                  <a16:creationId xmlns:a16="http://schemas.microsoft.com/office/drawing/2014/main" id="{D85143F4-EC75-4555-9BD8-4293C1F51049}"/>
                </a:ext>
              </a:extLst>
            </p:cNvPr>
            <p:cNvCxnSpPr>
              <a:cxnSpLocks/>
            </p:cNvCxnSpPr>
            <p:nvPr/>
          </p:nvCxnSpPr>
          <p:spPr>
            <a:xfrm>
              <a:off x="6664512" y="4816129"/>
              <a:ext cx="191189" cy="401958"/>
            </a:xfrm>
            <a:prstGeom prst="line">
              <a:avLst/>
            </a:prstGeom>
            <a:noFill/>
            <a:ln w="25400" cap="flat" cmpd="sng" algn="ctr">
              <a:solidFill>
                <a:sysClr val="windowText" lastClr="000000"/>
              </a:solidFill>
              <a:prstDash val="solid"/>
              <a:miter lim="800000"/>
            </a:ln>
            <a:effectLst/>
          </p:spPr>
        </p:cxnSp>
        <p:cxnSp>
          <p:nvCxnSpPr>
            <p:cNvPr id="40" name="Straight Arrow Connector 39">
              <a:extLst>
                <a:ext uri="{FF2B5EF4-FFF2-40B4-BE49-F238E27FC236}">
                  <a16:creationId xmlns:a16="http://schemas.microsoft.com/office/drawing/2014/main" id="{02E898BE-95D4-492D-844B-E6EF23728546}"/>
                </a:ext>
              </a:extLst>
            </p:cNvPr>
            <p:cNvCxnSpPr/>
            <p:nvPr/>
          </p:nvCxnSpPr>
          <p:spPr>
            <a:xfrm flipV="1">
              <a:off x="6750524" y="4586516"/>
              <a:ext cx="1077138" cy="391884"/>
            </a:xfrm>
            <a:prstGeom prst="straightConnector1">
              <a:avLst/>
            </a:prstGeom>
            <a:noFill/>
            <a:ln w="25400" cap="flat" cmpd="sng" algn="ctr">
              <a:solidFill>
                <a:sysClr val="windowText" lastClr="000000"/>
              </a:solidFill>
              <a:prstDash val="solid"/>
              <a:miter lim="800000"/>
              <a:tailEnd type="triangle"/>
            </a:ln>
            <a:effectLst/>
          </p:spPr>
        </p:cxnSp>
        <p:cxnSp>
          <p:nvCxnSpPr>
            <p:cNvPr id="41" name="Straight Arrow Connector 40">
              <a:extLst>
                <a:ext uri="{FF2B5EF4-FFF2-40B4-BE49-F238E27FC236}">
                  <a16:creationId xmlns:a16="http://schemas.microsoft.com/office/drawing/2014/main" id="{5693473C-175C-4874-9300-50E9C29FA230}"/>
                </a:ext>
              </a:extLst>
            </p:cNvPr>
            <p:cNvCxnSpPr/>
            <p:nvPr/>
          </p:nvCxnSpPr>
          <p:spPr>
            <a:xfrm flipV="1">
              <a:off x="6855701" y="3877733"/>
              <a:ext cx="433392" cy="172811"/>
            </a:xfrm>
            <a:prstGeom prst="straightConnector1">
              <a:avLst/>
            </a:prstGeom>
            <a:noFill/>
            <a:ln w="25400" cap="flat" cmpd="sng" algn="ctr">
              <a:solidFill>
                <a:sysClr val="windowText" lastClr="000000"/>
              </a:solidFill>
              <a:prstDash val="solid"/>
              <a:miter lim="800000"/>
              <a:tailEnd type="triangle"/>
            </a:ln>
            <a:effectLst/>
          </p:spPr>
        </p:cxnSp>
        <p:sp>
          <p:nvSpPr>
            <p:cNvPr id="42" name="TextBox 41">
              <a:extLst>
                <a:ext uri="{FF2B5EF4-FFF2-40B4-BE49-F238E27FC236}">
                  <a16:creationId xmlns:a16="http://schemas.microsoft.com/office/drawing/2014/main" id="{07DF6C01-0A45-4E60-B52A-E8584525739D}"/>
                </a:ext>
              </a:extLst>
            </p:cNvPr>
            <p:cNvSpPr txBox="1"/>
            <p:nvPr/>
          </p:nvSpPr>
          <p:spPr>
            <a:xfrm>
              <a:off x="6855701" y="3304354"/>
              <a:ext cx="879116"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0" i="0" u="none" strike="noStrike" kern="0" cap="none" spc="0" normalizeH="0" baseline="0" noProof="0" dirty="0">
                  <a:ln>
                    <a:noFill/>
                  </a:ln>
                  <a:solidFill>
                    <a:prstClr val="black"/>
                  </a:solidFill>
                  <a:effectLst/>
                  <a:uLnTx/>
                  <a:uFillTx/>
                </a:rPr>
                <a:t>I</a:t>
              </a:r>
              <a:r>
                <a:rPr kumimoji="0" lang="en-US" sz="2800" b="0" i="0" u="none" strike="noStrike" kern="0" cap="none" spc="0" normalizeH="0" baseline="-25000" noProof="0" dirty="0">
                  <a:ln>
                    <a:noFill/>
                  </a:ln>
                  <a:solidFill>
                    <a:prstClr val="black"/>
                  </a:solidFill>
                  <a:effectLst/>
                  <a:uLnTx/>
                  <a:uFillTx/>
                </a:rPr>
                <a:t>2</a:t>
              </a:r>
              <a:endParaRPr kumimoji="0" lang="en-US" sz="2800" b="0" i="0" u="none" strike="noStrike" kern="0" cap="none" spc="0" normalizeH="0" baseline="0" noProof="0" dirty="0">
                <a:ln>
                  <a:noFill/>
                </a:ln>
                <a:solidFill>
                  <a:prstClr val="black"/>
                </a:solidFill>
                <a:effectLst/>
                <a:uLnTx/>
                <a:uFillTx/>
              </a:endParaRPr>
            </a:p>
          </p:txBody>
        </p:sp>
        <p:cxnSp>
          <p:nvCxnSpPr>
            <p:cNvPr id="43" name="Straight Arrow Connector 42">
              <a:extLst>
                <a:ext uri="{FF2B5EF4-FFF2-40B4-BE49-F238E27FC236}">
                  <a16:creationId xmlns:a16="http://schemas.microsoft.com/office/drawing/2014/main" id="{402B4992-CA51-4A9B-9301-C2D1F7363B34}"/>
                </a:ext>
              </a:extLst>
            </p:cNvPr>
            <p:cNvCxnSpPr/>
            <p:nvPr/>
          </p:nvCxnSpPr>
          <p:spPr>
            <a:xfrm>
              <a:off x="4859867" y="2887743"/>
              <a:ext cx="2201333" cy="1491218"/>
            </a:xfrm>
            <a:prstGeom prst="straightConnector1">
              <a:avLst/>
            </a:prstGeom>
            <a:noFill/>
            <a:ln w="25400" cap="flat" cmpd="sng" algn="ctr">
              <a:solidFill>
                <a:sysClr val="windowText" lastClr="000000"/>
              </a:solidFill>
              <a:prstDash val="solid"/>
              <a:miter lim="800000"/>
              <a:tailEnd type="triangle"/>
            </a:ln>
            <a:effectLst/>
          </p:spPr>
        </p:cxnSp>
        <p:cxnSp>
          <p:nvCxnSpPr>
            <p:cNvPr id="44" name="Straight Connector 43">
              <a:extLst>
                <a:ext uri="{FF2B5EF4-FFF2-40B4-BE49-F238E27FC236}">
                  <a16:creationId xmlns:a16="http://schemas.microsoft.com/office/drawing/2014/main" id="{BE135383-7ACC-4947-8118-91DF85677724}"/>
                </a:ext>
              </a:extLst>
            </p:cNvPr>
            <p:cNvCxnSpPr/>
            <p:nvPr/>
          </p:nvCxnSpPr>
          <p:spPr>
            <a:xfrm>
              <a:off x="7261967" y="4978400"/>
              <a:ext cx="365760" cy="0"/>
            </a:xfrm>
            <a:prstGeom prst="line">
              <a:avLst/>
            </a:prstGeom>
            <a:noFill/>
            <a:ln w="25400" cap="flat" cmpd="sng" algn="ctr">
              <a:solidFill>
                <a:sysClr val="windowText" lastClr="000000"/>
              </a:solidFill>
              <a:prstDash val="solid"/>
              <a:miter lim="800000"/>
            </a:ln>
            <a:effectLst/>
          </p:spPr>
        </p:cxnSp>
        <p:sp>
          <p:nvSpPr>
            <p:cNvPr id="45" name="TextBox 44">
              <a:extLst>
                <a:ext uri="{FF2B5EF4-FFF2-40B4-BE49-F238E27FC236}">
                  <a16:creationId xmlns:a16="http://schemas.microsoft.com/office/drawing/2014/main" id="{11F930FD-C720-4418-9BC2-7ADB18D54BBF}"/>
                </a:ext>
              </a:extLst>
            </p:cNvPr>
            <p:cNvSpPr txBox="1"/>
            <p:nvPr/>
          </p:nvSpPr>
          <p:spPr>
            <a:xfrm>
              <a:off x="5856473" y="3091668"/>
              <a:ext cx="879116" cy="523220"/>
            </a:xfrm>
            <a:prstGeom prst="rect">
              <a:avLst/>
            </a:prstGeom>
            <a:noFill/>
          </p:spPr>
          <p:txBody>
            <a:bodyPr wrap="square" rtlCol="0">
              <a:spAutoFit/>
            </a:bodyPr>
            <a:lstStyle/>
            <a:p>
              <a:pPr marL="0" marR="0" lvl="0" indent="0" defTabSz="914400" eaLnBrk="1" fontAlgn="auto" latinLnBrk="0" hangingPunct="1">
                <a:lnSpc>
                  <a:spcPct val="100000"/>
                </a:lnSpc>
                <a:spcBef>
                  <a:spcPts val="0"/>
                </a:spcBef>
                <a:spcAft>
                  <a:spcPts val="0"/>
                </a:spcAft>
                <a:buClrTx/>
                <a:buSzTx/>
                <a:buFontTx/>
                <a:buNone/>
                <a:tabLst/>
                <a:defRPr/>
              </a:pPr>
              <a:r>
                <a:rPr kumimoji="0" lang="en-US" sz="2800" b="1" i="0" u="none" strike="noStrike" kern="0" cap="none" spc="0" normalizeH="0" baseline="0" noProof="0" dirty="0">
                  <a:ln>
                    <a:noFill/>
                  </a:ln>
                  <a:solidFill>
                    <a:prstClr val="black"/>
                  </a:solidFill>
                  <a:effectLst/>
                  <a:uLnTx/>
                  <a:uFillTx/>
                </a:rPr>
                <a:t>r</a:t>
              </a:r>
              <a:r>
                <a:rPr kumimoji="0" lang="en-US" sz="2800" b="1" i="0" u="none" strike="noStrike" kern="0" cap="none" spc="0" normalizeH="0" baseline="-25000" noProof="0" dirty="0">
                  <a:ln>
                    <a:noFill/>
                  </a:ln>
                  <a:solidFill>
                    <a:prstClr val="black"/>
                  </a:solidFill>
                  <a:effectLst/>
                  <a:uLnTx/>
                  <a:uFillTx/>
                </a:rPr>
                <a:t>12</a:t>
              </a:r>
              <a:endParaRPr kumimoji="0" lang="en-US" sz="2800" b="1" i="0" u="none" strike="noStrike" kern="0" cap="none" spc="0" normalizeH="0" baseline="0" noProof="0" dirty="0">
                <a:ln>
                  <a:noFill/>
                </a:ln>
                <a:solidFill>
                  <a:prstClr val="black"/>
                </a:solidFill>
                <a:effectLst/>
                <a:uLnTx/>
                <a:uFillTx/>
              </a:endParaRPr>
            </a:p>
          </p:txBody>
        </p:sp>
      </p:grpSp>
      <p:cxnSp>
        <p:nvCxnSpPr>
          <p:cNvPr id="55" name="Straight Connector 54">
            <a:extLst>
              <a:ext uri="{FF2B5EF4-FFF2-40B4-BE49-F238E27FC236}">
                <a16:creationId xmlns:a16="http://schemas.microsoft.com/office/drawing/2014/main" id="{1D495427-AB10-42A8-A382-B1CACC99D0F2}"/>
              </a:ext>
            </a:extLst>
          </p:cNvPr>
          <p:cNvCxnSpPr/>
          <p:nvPr/>
        </p:nvCxnSpPr>
        <p:spPr>
          <a:xfrm>
            <a:off x="4480560" y="3291840"/>
            <a:ext cx="253002"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CA78724B-9B5C-4861-8672-3FC537D38C03}"/>
              </a:ext>
            </a:extLst>
          </p:cNvPr>
          <p:cNvSpPr txBox="1"/>
          <p:nvPr/>
        </p:nvSpPr>
        <p:spPr>
          <a:xfrm>
            <a:off x="1938528" y="5417047"/>
            <a:ext cx="4572000" cy="984885"/>
          </a:xfrm>
          <a:prstGeom prst="rect">
            <a:avLst/>
          </a:prstGeom>
          <a:noFill/>
        </p:spPr>
        <p:txBody>
          <a:bodyPr wrap="square">
            <a:spAutoFit/>
          </a:bodyPr>
          <a:lstStyle/>
          <a:p>
            <a:pPr marL="0" marR="0" lvl="0" indent="0" algn="l" defTabSz="914400" rtl="0" eaLnBrk="1" fontAlgn="auto" latinLnBrk="0" hangingPunct="1">
              <a:lnSpc>
                <a:spcPct val="100000"/>
              </a:lnSpc>
              <a:spcBef>
                <a:spcPct val="20000"/>
              </a:spcBef>
              <a:spcAft>
                <a:spcPts val="0"/>
              </a:spcAft>
              <a:buClrTx/>
              <a:buSzTx/>
              <a:buFont typeface="Arial" pitchFamily="34" charset="0"/>
              <a:buNone/>
              <a:tabLst/>
              <a:defRPr/>
            </a:pPr>
            <a:r>
              <a:rPr lang="en-US" sz="2000" dirty="0">
                <a:solidFill>
                  <a:prstClr val="black"/>
                </a:solidFill>
                <a:latin typeface="Calibri"/>
              </a:rPr>
              <a:t>Note:</a:t>
            </a:r>
            <a:r>
              <a:rPr kumimoji="0" lang="en-US" sz="2000" b="0" i="0" u="none" strike="noStrike" kern="1200" cap="none" spc="0" normalizeH="0" baseline="0" noProof="0" dirty="0">
                <a:ln>
                  <a:noFill/>
                </a:ln>
                <a:solidFill>
                  <a:prstClr val="black"/>
                </a:solidFill>
                <a:effectLst/>
                <a:uLnTx/>
                <a:uFillTx/>
                <a:latin typeface="Calibri"/>
                <a:ea typeface="+mn-ea"/>
                <a:cs typeface="+mn-cs"/>
              </a:rPr>
              <a:t> The direction of the ds vector is the same as the direction of the current in the </a:t>
            </a:r>
            <a:r>
              <a:rPr kumimoji="0" lang="en-US" sz="1800" b="0" i="0" u="none" strike="noStrike" kern="1200" cap="none" spc="0" normalizeH="0" baseline="0" noProof="0" dirty="0">
                <a:ln>
                  <a:noFill/>
                </a:ln>
                <a:solidFill>
                  <a:prstClr val="black"/>
                </a:solidFill>
                <a:effectLst/>
                <a:uLnTx/>
                <a:uFillTx/>
                <a:latin typeface="Calibri"/>
                <a:ea typeface="+mn-ea"/>
                <a:cs typeface="+mn-cs"/>
              </a:rPr>
              <a:t>element.</a:t>
            </a:r>
          </a:p>
        </p:txBody>
      </p:sp>
    </p:spTree>
    <p:extLst>
      <p:ext uri="{BB962C8B-B14F-4D97-AF65-F5344CB8AC3E}">
        <p14:creationId xmlns:p14="http://schemas.microsoft.com/office/powerpoint/2010/main" val="30640485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Andre Ampère’s Law</a:t>
            </a:r>
          </a:p>
        </p:txBody>
      </p:sp>
      <p:sp>
        <p:nvSpPr>
          <p:cNvPr id="4" name="Content Placeholder 3"/>
          <p:cNvSpPr>
            <a:spLocks noGrp="1"/>
          </p:cNvSpPr>
          <p:nvPr>
            <p:ph idx="1"/>
          </p:nvPr>
        </p:nvSpPr>
        <p:spPr>
          <a:xfrm>
            <a:off x="84865" y="1371600"/>
            <a:ext cx="8865171" cy="5276910"/>
          </a:xfrm>
        </p:spPr>
        <p:txBody>
          <a:bodyPr/>
          <a:lstStyle/>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endParaRPr lang="en-US" dirty="0"/>
          </a:p>
          <a:p>
            <a:pPr marL="0" indent="0">
              <a:buNone/>
            </a:pPr>
            <a:r>
              <a:rPr lang="en-US" dirty="0"/>
              <a:t>        </a:t>
            </a:r>
          </a:p>
        </p:txBody>
      </p:sp>
      <p:graphicFrame>
        <p:nvGraphicFramePr>
          <p:cNvPr id="5" name="Object 4"/>
          <p:cNvGraphicFramePr>
            <a:graphicFrameLocks noChangeAspect="1"/>
          </p:cNvGraphicFramePr>
          <p:nvPr>
            <p:extLst>
              <p:ext uri="{D42A27DB-BD31-4B8C-83A1-F6EECF244321}">
                <p14:modId xmlns:p14="http://schemas.microsoft.com/office/powerpoint/2010/main" val="1484826762"/>
              </p:ext>
            </p:extLst>
          </p:nvPr>
        </p:nvGraphicFramePr>
        <p:xfrm>
          <a:off x="703263" y="1905000"/>
          <a:ext cx="7807325" cy="990600"/>
        </p:xfrm>
        <a:graphic>
          <a:graphicData uri="http://schemas.openxmlformats.org/presentationml/2006/ole">
            <mc:AlternateContent xmlns:mc="http://schemas.openxmlformats.org/markup-compatibility/2006">
              <mc:Choice xmlns:v="urn:schemas-microsoft-com:vml" Requires="v">
                <p:oleObj name="Equation" r:id="rId2" imgW="3403440" imgH="431640" progId="Equation.DSMT4">
                  <p:embed/>
                </p:oleObj>
              </mc:Choice>
              <mc:Fallback>
                <p:oleObj name="Equation" r:id="rId2" imgW="3403440" imgH="431640" progId="Equation.DSMT4">
                  <p:embed/>
                  <p:pic>
                    <p:nvPicPr>
                      <p:cNvPr id="0" name="Object 3"/>
                      <p:cNvPicPr>
                        <a:picLocks noChangeAspect="1" noChangeArrowheads="1"/>
                      </p:cNvPicPr>
                      <p:nvPr/>
                    </p:nvPicPr>
                    <p:blipFill>
                      <a:blip r:embed="rId3"/>
                      <a:srcRect/>
                      <a:stretch>
                        <a:fillRect/>
                      </a:stretch>
                    </p:blipFill>
                    <p:spPr bwMode="auto">
                      <a:xfrm>
                        <a:off x="703263" y="1905000"/>
                        <a:ext cx="7807325" cy="990600"/>
                      </a:xfrm>
                      <a:prstGeom prst="rect">
                        <a:avLst/>
                      </a:prstGeom>
                      <a:noFill/>
                      <a:ln>
                        <a:noFill/>
                      </a:ln>
                      <a:effectLst/>
                    </p:spPr>
                  </p:pic>
                </p:oleObj>
              </mc:Fallback>
            </mc:AlternateContent>
          </a:graphicData>
        </a:graphic>
      </p:graphicFrame>
      <p:graphicFrame>
        <p:nvGraphicFramePr>
          <p:cNvPr id="6" name="Object 5"/>
          <p:cNvGraphicFramePr>
            <a:graphicFrameLocks noChangeAspect="1"/>
          </p:cNvGraphicFramePr>
          <p:nvPr>
            <p:extLst>
              <p:ext uri="{D42A27DB-BD31-4B8C-83A1-F6EECF244321}">
                <p14:modId xmlns:p14="http://schemas.microsoft.com/office/powerpoint/2010/main" val="1562761100"/>
              </p:ext>
            </p:extLst>
          </p:nvPr>
        </p:nvGraphicFramePr>
        <p:xfrm>
          <a:off x="530225" y="2895600"/>
          <a:ext cx="7896225" cy="990600"/>
        </p:xfrm>
        <a:graphic>
          <a:graphicData uri="http://schemas.openxmlformats.org/presentationml/2006/ole">
            <mc:AlternateContent xmlns:mc="http://schemas.openxmlformats.org/markup-compatibility/2006">
              <mc:Choice xmlns:v="urn:schemas-microsoft-com:vml" Requires="v">
                <p:oleObj name="Equation" r:id="rId4" imgW="3441600" imgH="431640" progId="Equation.DSMT4">
                  <p:embed/>
                </p:oleObj>
              </mc:Choice>
              <mc:Fallback>
                <p:oleObj name="Equation" r:id="rId4" imgW="3441600" imgH="431640" progId="Equation.DSMT4">
                  <p:embed/>
                  <p:pic>
                    <p:nvPicPr>
                      <p:cNvPr id="0" name="Object 7"/>
                      <p:cNvPicPr>
                        <a:picLocks noChangeAspect="1" noChangeArrowheads="1"/>
                      </p:cNvPicPr>
                      <p:nvPr/>
                    </p:nvPicPr>
                    <p:blipFill>
                      <a:blip r:embed="rId5"/>
                      <a:srcRect/>
                      <a:stretch>
                        <a:fillRect/>
                      </a:stretch>
                    </p:blipFill>
                    <p:spPr bwMode="auto">
                      <a:xfrm>
                        <a:off x="530225" y="2895600"/>
                        <a:ext cx="7896225" cy="990600"/>
                      </a:xfrm>
                      <a:prstGeom prst="rect">
                        <a:avLst/>
                      </a:prstGeom>
                      <a:noFill/>
                      <a:ln>
                        <a:noFill/>
                      </a:ln>
                      <a:effectLst/>
                    </p:spPr>
                  </p:pic>
                </p:oleObj>
              </mc:Fallback>
            </mc:AlternateContent>
          </a:graphicData>
        </a:graphic>
      </p:graphicFrame>
      <p:sp>
        <p:nvSpPr>
          <p:cNvPr id="7" name="TextBox 6"/>
          <p:cNvSpPr txBox="1"/>
          <p:nvPr/>
        </p:nvSpPr>
        <p:spPr>
          <a:xfrm>
            <a:off x="831925" y="4377154"/>
            <a:ext cx="5820376" cy="400110"/>
          </a:xfrm>
          <a:prstGeom prst="rect">
            <a:avLst/>
          </a:prstGeom>
          <a:noFill/>
        </p:spPr>
        <p:txBody>
          <a:bodyPr wrap="none" rtlCol="0">
            <a:spAutoFit/>
          </a:bodyPr>
          <a:lstStyle/>
          <a:p>
            <a:r>
              <a:rPr lang="en-US" sz="2000" dirty="0"/>
              <a:t>These two expressions are mathematically equivalent.</a:t>
            </a:r>
          </a:p>
        </p:txBody>
      </p:sp>
      <p:sp>
        <p:nvSpPr>
          <p:cNvPr id="8" name="TextBox 7"/>
          <p:cNvSpPr txBox="1"/>
          <p:nvPr/>
        </p:nvSpPr>
        <p:spPr>
          <a:xfrm>
            <a:off x="381000" y="4056380"/>
            <a:ext cx="7467600" cy="1631216"/>
          </a:xfrm>
          <a:prstGeom prst="rect">
            <a:avLst/>
          </a:prstGeom>
          <a:noFill/>
        </p:spPr>
        <p:txBody>
          <a:bodyPr wrap="square" rtlCol="0">
            <a:spAutoFit/>
          </a:bodyPr>
          <a:lstStyle/>
          <a:p>
            <a:r>
              <a:rPr lang="en-US" sz="2000" dirty="0"/>
              <a:t>        The equation using vectors is employed in this derivation.</a:t>
            </a:r>
          </a:p>
          <a:p>
            <a:endParaRPr lang="en-US" sz="2000" dirty="0"/>
          </a:p>
          <a:p>
            <a:endParaRPr lang="en-US" sz="2000" dirty="0"/>
          </a:p>
          <a:p>
            <a:r>
              <a:rPr lang="en-US" sz="2000" dirty="0"/>
              <a:t>*Note the sign convention employed: A positive results represents repulsion. A negative results represents attraction.</a:t>
            </a:r>
          </a:p>
        </p:txBody>
      </p:sp>
    </p:spTree>
    <p:extLst>
      <p:ext uri="{BB962C8B-B14F-4D97-AF65-F5344CB8AC3E}">
        <p14:creationId xmlns:p14="http://schemas.microsoft.com/office/powerpoint/2010/main" val="1913573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Special </a:t>
            </a:r>
            <a:r>
              <a:rPr kumimoji="0" lang="en-US" sz="4400" b="0" i="0" u="none" strike="noStrike" kern="1200" cap="none" spc="0" normalizeH="0" baseline="0" noProof="0" dirty="0">
                <a:ln>
                  <a:noFill/>
                </a:ln>
                <a:solidFill>
                  <a:prstClr val="black"/>
                </a:solidFill>
                <a:effectLst/>
                <a:uLnTx/>
                <a:uFillTx/>
                <a:latin typeface="Calibri"/>
                <a:ea typeface="+mj-ea"/>
                <a:cs typeface="+mj-cs"/>
              </a:rPr>
              <a:t>Relativity</a:t>
            </a:r>
            <a:r>
              <a:rPr lang="en-US" dirty="0"/>
              <a:t> Theory (SRT)</a:t>
            </a:r>
          </a:p>
        </p:txBody>
      </p:sp>
      <p:sp>
        <p:nvSpPr>
          <p:cNvPr id="3" name="Content Placeholder 2"/>
          <p:cNvSpPr>
            <a:spLocks noGrp="1"/>
          </p:cNvSpPr>
          <p:nvPr>
            <p:ph idx="1"/>
          </p:nvPr>
        </p:nvSpPr>
        <p:spPr/>
        <p:txBody>
          <a:bodyPr/>
          <a:lstStyle/>
          <a:p>
            <a:pPr marL="0" indent="0" algn="ctr">
              <a:buNone/>
            </a:pPr>
            <a:r>
              <a:rPr lang="en-US" dirty="0"/>
              <a:t>Basic Postulates</a:t>
            </a:r>
          </a:p>
          <a:p>
            <a:pPr marL="514350" indent="-514350">
              <a:buAutoNum type="arabicPeriod"/>
            </a:pPr>
            <a:r>
              <a:rPr lang="en-US" dirty="0"/>
              <a:t>Relativity Principle(RP): “all inertial frames are totally equivalent for the performance of all physical experiments”</a:t>
            </a:r>
          </a:p>
          <a:p>
            <a:pPr marL="514350" indent="-514350">
              <a:buAutoNum type="arabicPeriod"/>
            </a:pPr>
            <a:endParaRPr lang="en-US" dirty="0"/>
          </a:p>
          <a:p>
            <a:pPr marL="514350" indent="-514350">
              <a:buAutoNum type="arabicPeriod"/>
            </a:pPr>
            <a:r>
              <a:rPr lang="en-US" dirty="0"/>
              <a:t>“light travels rectilinearly with constant speed </a:t>
            </a:r>
            <a:r>
              <a:rPr lang="en-US" i="1" dirty="0"/>
              <a:t>c</a:t>
            </a:r>
            <a:r>
              <a:rPr lang="en-US" dirty="0"/>
              <a:t> in vacuum in every inertial frame”</a:t>
            </a:r>
          </a:p>
        </p:txBody>
      </p:sp>
    </p:spTree>
    <p:extLst>
      <p:ext uri="{BB962C8B-B14F-4D97-AF65-F5344CB8AC3E}">
        <p14:creationId xmlns:p14="http://schemas.microsoft.com/office/powerpoint/2010/main" val="180596694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Basic Considerations</a:t>
            </a:r>
          </a:p>
        </p:txBody>
      </p:sp>
      <p:sp>
        <p:nvSpPr>
          <p:cNvPr id="3" name="Content Placeholder 2"/>
          <p:cNvSpPr>
            <a:spLocks noGrp="1"/>
          </p:cNvSpPr>
          <p:nvPr>
            <p:ph idx="1"/>
          </p:nvPr>
        </p:nvSpPr>
        <p:spPr/>
        <p:txBody>
          <a:bodyPr>
            <a:normAutofit lnSpcReduction="10000"/>
          </a:bodyPr>
          <a:lstStyle/>
          <a:p>
            <a:pPr marL="514350" indent="-514350">
              <a:buAutoNum type="arabicPeriod"/>
            </a:pPr>
            <a:r>
              <a:rPr lang="en-US" dirty="0"/>
              <a:t>The charge of an electron or proton is mathematically considered herein to be a point charge and does not have a finite size.</a:t>
            </a:r>
          </a:p>
          <a:p>
            <a:pPr marL="514350" indent="-514350">
              <a:buFont typeface="Arial" pitchFamily="34" charset="0"/>
              <a:buAutoNum type="arabicPeriod"/>
            </a:pPr>
            <a:r>
              <a:rPr lang="en-US" dirty="0"/>
              <a:t>An uniform electric field exists about a stationary electric point charge, pervading the space equally in all directions and falling off in intensity at 1/r</a:t>
            </a:r>
            <a:r>
              <a:rPr lang="en-US" baseline="30000" dirty="0"/>
              <a:t>2</a:t>
            </a:r>
            <a:r>
              <a:rPr lang="en-US" dirty="0"/>
              <a:t>.</a:t>
            </a:r>
          </a:p>
          <a:p>
            <a:pPr marL="514350" indent="-514350">
              <a:buFont typeface="Arial" pitchFamily="34" charset="0"/>
              <a:buAutoNum type="arabicPeriod"/>
            </a:pPr>
            <a:r>
              <a:rPr lang="en-US" dirty="0"/>
              <a:t>Velocities are </a:t>
            </a:r>
            <a:r>
              <a:rPr lang="en-US" i="1" dirty="0"/>
              <a:t>relative</a:t>
            </a:r>
            <a:r>
              <a:rPr lang="en-US" dirty="0"/>
              <a:t> between interacting particles.</a:t>
            </a:r>
          </a:p>
          <a:p>
            <a:pPr marL="514350" indent="-514350">
              <a:buAutoNum type="arabicPeriod"/>
            </a:pPr>
            <a:endParaRPr lang="en-US" dirty="0"/>
          </a:p>
        </p:txBody>
      </p:sp>
    </p:spTree>
    <p:extLst>
      <p:ext uri="{BB962C8B-B14F-4D97-AF65-F5344CB8AC3E}">
        <p14:creationId xmlns:p14="http://schemas.microsoft.com/office/powerpoint/2010/main" val="118322208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4000" dirty="0"/>
              <a:t> Basic Considerations Cont’d</a:t>
            </a:r>
          </a:p>
        </p:txBody>
      </p:sp>
      <p:sp>
        <p:nvSpPr>
          <p:cNvPr id="3" name="Content Placeholder 2"/>
          <p:cNvSpPr>
            <a:spLocks noGrp="1"/>
          </p:cNvSpPr>
          <p:nvPr>
            <p:ph idx="1"/>
          </p:nvPr>
        </p:nvSpPr>
        <p:spPr>
          <a:xfrm>
            <a:off x="457200" y="1295400"/>
            <a:ext cx="8229600" cy="5410200"/>
          </a:xfrm>
        </p:spPr>
        <p:txBody>
          <a:bodyPr>
            <a:noAutofit/>
          </a:bodyPr>
          <a:lstStyle/>
          <a:p>
            <a:pPr marL="0" indent="0">
              <a:buNone/>
            </a:pPr>
            <a:r>
              <a:rPr lang="en-US" sz="2400" dirty="0"/>
              <a:t>4. The electric field of a moving charge pervades all the space of its inertial frame, thus having instant reaction with a charge in contact with it. Acceleration of a charge creates a new velocity that changes the electric field that spreads out over the new inertial frame at the speed of light.</a:t>
            </a:r>
          </a:p>
          <a:p>
            <a:pPr marL="0" indent="0">
              <a:buNone/>
            </a:pPr>
            <a:r>
              <a:rPr lang="en-US" sz="2400" dirty="0"/>
              <a:t>5. The charge value, </a:t>
            </a:r>
            <a:r>
              <a:rPr lang="en-US" sz="2400" i="1" dirty="0"/>
              <a:t>q</a:t>
            </a:r>
            <a:r>
              <a:rPr lang="en-US" sz="2400" dirty="0"/>
              <a:t>, is invariant from one inertial frame to another.</a:t>
            </a:r>
          </a:p>
          <a:p>
            <a:pPr marL="0" indent="0">
              <a:buNone/>
            </a:pPr>
            <a:r>
              <a:rPr lang="en-US" sz="2400" dirty="0"/>
              <a:t>6. A positive sign on the overall magnetic force represents repulsion while a negative sign represents attraction. </a:t>
            </a:r>
          </a:p>
          <a:p>
            <a:pPr marL="0" indent="0">
              <a:buNone/>
            </a:pPr>
            <a:r>
              <a:rPr lang="en-US" sz="2400" dirty="0"/>
              <a:t>7. A negative sign must be entered into the equations for negative charges such as electrons. A positive sign must be entered into the equations for positive charges such as protons. This makes the direction of the overall force appear correctly as in 6 above.</a:t>
            </a:r>
          </a:p>
          <a:p>
            <a:pPr marL="0" indent="0">
              <a:buNone/>
            </a:pPr>
            <a:endParaRPr lang="en-US" sz="2400" dirty="0"/>
          </a:p>
        </p:txBody>
      </p:sp>
    </p:spTree>
    <p:extLst>
      <p:ext uri="{BB962C8B-B14F-4D97-AF65-F5344CB8AC3E}">
        <p14:creationId xmlns:p14="http://schemas.microsoft.com/office/powerpoint/2010/main" val="266115898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3447</TotalTime>
  <Words>1768</Words>
  <Application>Microsoft Office PowerPoint</Application>
  <PresentationFormat>On-screen Show (4:3)</PresentationFormat>
  <Paragraphs>157</Paragraphs>
  <Slides>25</Slides>
  <Notes>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2</vt:i4>
      </vt:variant>
      <vt:variant>
        <vt:lpstr>Slide Titles</vt:lpstr>
      </vt:variant>
      <vt:variant>
        <vt:i4>25</vt:i4>
      </vt:variant>
    </vt:vector>
  </HeadingPairs>
  <TitlesOfParts>
    <vt:vector size="32" baseType="lpstr">
      <vt:lpstr>Arial</vt:lpstr>
      <vt:lpstr>Calibri</vt:lpstr>
      <vt:lpstr>Cambria Math</vt:lpstr>
      <vt:lpstr>Times New Roman</vt:lpstr>
      <vt:lpstr>Office Theme</vt:lpstr>
      <vt:lpstr>Equation</vt:lpstr>
      <vt:lpstr>MathType 7.0 Equation</vt:lpstr>
      <vt:lpstr>Mathematical Derivation of Andre Ampère’s Law Using Special Relativity Theory</vt:lpstr>
      <vt:lpstr>Introduction</vt:lpstr>
      <vt:lpstr>Introduction Cont’d</vt:lpstr>
      <vt:lpstr>What is Andre Ampère’s Law? </vt:lpstr>
      <vt:lpstr>Current Elements</vt:lpstr>
      <vt:lpstr>Andre Ampère’s Law</vt:lpstr>
      <vt:lpstr>Special Relativity Theory (SRT)</vt:lpstr>
      <vt:lpstr> Basic Considerations</vt:lpstr>
      <vt:lpstr> Basic Considerations Cont’d</vt:lpstr>
      <vt:lpstr>SRT Formalism Employed</vt:lpstr>
      <vt:lpstr>Lorentz Force Law: A Starting Point for the Four-Force SRT Transformation</vt:lpstr>
      <vt:lpstr>Electric Field of a Stationary Charge</vt:lpstr>
      <vt:lpstr>Why I Don’t Use Relativist’s Starting Point for Determining Force between two Relative  Moving Charges</vt:lpstr>
      <vt:lpstr>Transformation Results</vt:lpstr>
      <vt:lpstr>Theta is the angle between the Position Vector r and the velocity vector v</vt:lpstr>
      <vt:lpstr>Length Contraction, Expansion of e-field of a moving Charged Particle as seen by a Stationary Particle</vt:lpstr>
      <vt:lpstr>Magnetic Force Between Relative Slow Moving Isolated Charges</vt:lpstr>
      <vt:lpstr>The Magnetic Force Law Between a Stationary Charge and a Stationary Current Element</vt:lpstr>
      <vt:lpstr>Vector diagram for determining relative velocity vector between two velocity vectors and also the cos(Ɵ) term of Eq. (7).  This is a very important diagram used for deriving Andre Ampère’s Law.</vt:lpstr>
      <vt:lpstr>Perform the following mathematical steps to determine the                and  the relative velocity of the electrons vR  in Eq. (7)  for the two current elements:</vt:lpstr>
      <vt:lpstr>Adding the Magnetic Forces Between Current Elements to Arrive at Andre Ampère’s Law </vt:lpstr>
      <vt:lpstr>Summary</vt:lpstr>
      <vt:lpstr>Concluding Remarks</vt:lpstr>
      <vt:lpstr>Other Applications</vt:lpstr>
      <vt:lpstr>Acknowledgement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SR Theory of Electrodynamics for Relative Moving Charges</dc:title>
  <dc:creator>James Keele</dc:creator>
  <cp:lastModifiedBy>Windows User</cp:lastModifiedBy>
  <cp:revision>299</cp:revision>
  <dcterms:created xsi:type="dcterms:W3CDTF">2012-09-11T19:20:48Z</dcterms:created>
  <dcterms:modified xsi:type="dcterms:W3CDTF">2022-10-11T01:35:39Z</dcterms:modified>
</cp:coreProperties>
</file>